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61" r:id="rId1"/>
  </p:sldMasterIdLst>
  <p:notesMasterIdLst>
    <p:notesMasterId r:id="rId40"/>
  </p:notesMasterIdLst>
  <p:handoutMasterIdLst>
    <p:handoutMasterId r:id="rId41"/>
  </p:handoutMasterIdLst>
  <p:sldIdLst>
    <p:sldId id="256" r:id="rId2"/>
    <p:sldId id="355" r:id="rId3"/>
    <p:sldId id="259" r:id="rId4"/>
    <p:sldId id="296" r:id="rId5"/>
    <p:sldId id="364" r:id="rId6"/>
    <p:sldId id="299" r:id="rId7"/>
    <p:sldId id="323" r:id="rId8"/>
    <p:sldId id="337" r:id="rId9"/>
    <p:sldId id="338" r:id="rId10"/>
    <p:sldId id="339" r:id="rId11"/>
    <p:sldId id="362" r:id="rId12"/>
    <p:sldId id="326" r:id="rId13"/>
    <p:sldId id="324" r:id="rId14"/>
    <p:sldId id="325" r:id="rId15"/>
    <p:sldId id="365" r:id="rId16"/>
    <p:sldId id="366" r:id="rId17"/>
    <p:sldId id="360" r:id="rId18"/>
    <p:sldId id="334" r:id="rId19"/>
    <p:sldId id="333" r:id="rId20"/>
    <p:sldId id="344" r:id="rId21"/>
    <p:sldId id="357" r:id="rId22"/>
    <p:sldId id="358" r:id="rId23"/>
    <p:sldId id="345" r:id="rId24"/>
    <p:sldId id="346" r:id="rId25"/>
    <p:sldId id="347" r:id="rId26"/>
    <p:sldId id="348" r:id="rId27"/>
    <p:sldId id="293" r:id="rId28"/>
    <p:sldId id="322" r:id="rId29"/>
    <p:sldId id="300" r:id="rId30"/>
    <p:sldId id="313" r:id="rId31"/>
    <p:sldId id="301" r:id="rId32"/>
    <p:sldId id="315" r:id="rId33"/>
    <p:sldId id="316" r:id="rId34"/>
    <p:sldId id="310" r:id="rId35"/>
    <p:sldId id="349" r:id="rId36"/>
    <p:sldId id="351" r:id="rId37"/>
    <p:sldId id="352" r:id="rId38"/>
    <p:sldId id="353" r:id="rId39"/>
  </p:sldIdLst>
  <p:sldSz cx="9144000" cy="6858000" type="screen4x3"/>
  <p:notesSz cx="7026275" cy="9312275"/>
  <p:embeddedFontLst>
    <p:embeddedFont>
      <p:font typeface="Comic Sans MS" panose="030F0702030302020204" pitchFamily="66" charset="0"/>
      <p:regular r:id="rId42"/>
      <p:bold r:id="rId43"/>
      <p:italic r:id="rId44"/>
      <p:boldItalic r:id="rId45"/>
    </p:embeddedFont>
  </p:embeddedFontLst>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1F1F7B"/>
    <a:srgbClr val="0000FF"/>
    <a:srgbClr val="FA061D"/>
    <a:srgbClr val="FF4747"/>
    <a:srgbClr val="FFCCCC"/>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3737" autoAdjust="0"/>
  </p:normalViewPr>
  <p:slideViewPr>
    <p:cSldViewPr>
      <p:cViewPr varScale="1">
        <p:scale>
          <a:sx n="83" d="100"/>
          <a:sy n="83" d="100"/>
        </p:scale>
        <p:origin x="893" y="67"/>
      </p:cViewPr>
      <p:guideLst>
        <p:guide orient="horz" pos="2160"/>
        <p:guide pos="2880"/>
      </p:guideLst>
    </p:cSldViewPr>
  </p:slideViewPr>
  <p:outlineViewPr>
    <p:cViewPr>
      <p:scale>
        <a:sx n="33" d="100"/>
        <a:sy n="33" d="100"/>
      </p:scale>
      <p:origin x="0" y="558"/>
    </p:cViewPr>
  </p:outlineViewPr>
  <p:notesTextViewPr>
    <p:cViewPr>
      <p:scale>
        <a:sx n="100" d="100"/>
        <a:sy n="100" d="100"/>
      </p:scale>
      <p:origin x="0" y="0"/>
    </p:cViewPr>
  </p:notesTextViewPr>
  <p:sorterViewPr>
    <p:cViewPr>
      <p:scale>
        <a:sx n="66" d="100"/>
        <a:sy n="66" d="100"/>
      </p:scale>
      <p:origin x="0" y="802"/>
    </p:cViewPr>
  </p:sorterViewPr>
  <p:notesViewPr>
    <p:cSldViewPr>
      <p:cViewPr varScale="1">
        <p:scale>
          <a:sx n="45" d="100"/>
          <a:sy n="45" d="100"/>
        </p:scale>
        <p:origin x="-2002" y="-8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Lbls>
            <c:dLbl>
              <c:idx val="0"/>
              <c:tx>
                <c:rich>
                  <a:bodyPr/>
                  <a:lstStyle/>
                  <a:p>
                    <a:r>
                      <a:rPr lang="en-US" sz="1400" dirty="0" smtClean="0"/>
                      <a:t>Create</a:t>
                    </a:r>
                    <a:r>
                      <a:rPr lang="en-US" sz="1400" baseline="0" dirty="0" smtClean="0"/>
                      <a:t> a school Policy based on Utah </a:t>
                    </a:r>
                    <a:r>
                      <a:rPr lang="en-US" sz="1400" baseline="0" dirty="0" err="1" smtClean="0"/>
                      <a:t>Immunizaiton</a:t>
                    </a:r>
                    <a:r>
                      <a:rPr lang="en-US" sz="1400" baseline="0" dirty="0" smtClean="0"/>
                      <a:t> Rule for Students</a:t>
                    </a:r>
                    <a:endParaRPr lang="en-US" sz="1400"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AC-4954-9269-75B8E660D0F0}"/>
                </c:ext>
              </c:extLst>
            </c:dLbl>
            <c:dLbl>
              <c:idx val="1"/>
              <c:tx>
                <c:rich>
                  <a:bodyPr wrap="square" lIns="38100" tIns="19050" rIns="38100" bIns="19050" anchor="ctr">
                    <a:spAutoFit/>
                  </a:bodyPr>
                  <a:lstStyle/>
                  <a:p>
                    <a:pPr>
                      <a:defRPr sz="1400"/>
                    </a:pPr>
                    <a:r>
                      <a:rPr lang="en-US" sz="1400" smtClean="0"/>
                      <a:t>Enforce</a:t>
                    </a:r>
                    <a:r>
                      <a:rPr lang="en-US" sz="1400" baseline="0" smtClean="0"/>
                      <a:t> the requirements</a:t>
                    </a:r>
                    <a:endParaRPr lang="en-US" sz="14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AC-4954-9269-75B8E660D0F0}"/>
                </c:ext>
              </c:extLst>
            </c:dLbl>
            <c:dLbl>
              <c:idx val="2"/>
              <c:tx>
                <c:rich>
                  <a:bodyPr wrap="square" lIns="38100" tIns="19050" rIns="38100" bIns="19050" anchor="ctr">
                    <a:spAutoFit/>
                  </a:bodyPr>
                  <a:lstStyle/>
                  <a:p>
                    <a:pPr>
                      <a:defRPr sz="1400"/>
                    </a:pPr>
                    <a:r>
                      <a:rPr lang="en-US" sz="1400" smtClean="0"/>
                      <a:t>Utilize</a:t>
                    </a:r>
                    <a:r>
                      <a:rPr lang="en-US" sz="1400" baseline="0" smtClean="0"/>
                      <a:t> USIIS</a:t>
                    </a:r>
                    <a:endParaRPr lang="en-US" sz="1400"/>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AC-4954-9269-75B8E660D0F0}"/>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1st Qtr</c:v>
                </c:pt>
                <c:pt idx="1">
                  <c:v>2nd Qtr</c:v>
                </c:pt>
                <c:pt idx="2">
                  <c:v>4th Qtr</c:v>
                </c:pt>
              </c:strCache>
            </c:strRef>
          </c:cat>
          <c:val>
            <c:numRef>
              <c:f>Sheet1!$B$2:$B$4</c:f>
              <c:numCache>
                <c:formatCode>General</c:formatCode>
                <c:ptCount val="3"/>
                <c:pt idx="0">
                  <c:v>50</c:v>
                </c:pt>
                <c:pt idx="1">
                  <c:v>50</c:v>
                </c:pt>
                <c:pt idx="2">
                  <c:v>50</c:v>
                </c:pt>
              </c:numCache>
            </c:numRef>
          </c:val>
          <c:extLst>
            <c:ext xmlns:c16="http://schemas.microsoft.com/office/drawing/2014/chart" uri="{C3380CC4-5D6E-409C-BE32-E72D297353CC}">
              <c16:uniqueId val="{00000003-D8AC-4954-9269-75B8E660D0F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43765" cy="465932"/>
          </a:xfrm>
          <a:prstGeom prst="rect">
            <a:avLst/>
          </a:prstGeom>
          <a:noFill/>
          <a:ln w="9525">
            <a:noFill/>
            <a:miter lim="800000"/>
            <a:headEnd/>
            <a:tailEnd/>
          </a:ln>
          <a:effectLst/>
        </p:spPr>
        <p:txBody>
          <a:bodyPr vert="horz" wrap="square" lIns="92468" tIns="46235" rIns="92468" bIns="46235" numCol="1" anchor="t" anchorCtr="0" compatLnSpc="1">
            <a:prstTxWarp prst="textNoShape">
              <a:avLst/>
            </a:prstTxWarp>
          </a:bodyPr>
          <a:lstStyle>
            <a:lvl1pPr algn="l" defTabSz="924090">
              <a:defRPr sz="1200"/>
            </a:lvl1pPr>
          </a:lstStyle>
          <a:p>
            <a:pPr>
              <a:defRPr/>
            </a:pPr>
            <a:endParaRPr lang="en-US"/>
          </a:p>
        </p:txBody>
      </p:sp>
      <p:sp>
        <p:nvSpPr>
          <p:cNvPr id="60419" name="Rectangle 3"/>
          <p:cNvSpPr>
            <a:spLocks noGrp="1" noChangeArrowheads="1"/>
          </p:cNvSpPr>
          <p:nvPr>
            <p:ph type="dt" sz="quarter" idx="1"/>
          </p:nvPr>
        </p:nvSpPr>
        <p:spPr bwMode="auto">
          <a:xfrm>
            <a:off x="3982511" y="0"/>
            <a:ext cx="3043764" cy="465932"/>
          </a:xfrm>
          <a:prstGeom prst="rect">
            <a:avLst/>
          </a:prstGeom>
          <a:noFill/>
          <a:ln w="9525">
            <a:noFill/>
            <a:miter lim="800000"/>
            <a:headEnd/>
            <a:tailEnd/>
          </a:ln>
          <a:effectLst/>
        </p:spPr>
        <p:txBody>
          <a:bodyPr vert="horz" wrap="square" lIns="92468" tIns="46235" rIns="92468" bIns="46235" numCol="1" anchor="t" anchorCtr="0" compatLnSpc="1">
            <a:prstTxWarp prst="textNoShape">
              <a:avLst/>
            </a:prstTxWarp>
          </a:bodyPr>
          <a:lstStyle>
            <a:lvl1pPr algn="r" defTabSz="924090">
              <a:defRPr sz="1200"/>
            </a:lvl1pPr>
          </a:lstStyle>
          <a:p>
            <a:pPr>
              <a:defRPr/>
            </a:pPr>
            <a:endParaRPr lang="en-US"/>
          </a:p>
        </p:txBody>
      </p:sp>
      <p:sp>
        <p:nvSpPr>
          <p:cNvPr id="60420" name="Rectangle 4"/>
          <p:cNvSpPr>
            <a:spLocks noGrp="1" noChangeArrowheads="1"/>
          </p:cNvSpPr>
          <p:nvPr>
            <p:ph type="ftr" sz="quarter" idx="2"/>
          </p:nvPr>
        </p:nvSpPr>
        <p:spPr bwMode="auto">
          <a:xfrm>
            <a:off x="0" y="8846344"/>
            <a:ext cx="3043765" cy="465931"/>
          </a:xfrm>
          <a:prstGeom prst="rect">
            <a:avLst/>
          </a:prstGeom>
          <a:noFill/>
          <a:ln w="9525">
            <a:noFill/>
            <a:miter lim="800000"/>
            <a:headEnd/>
            <a:tailEnd/>
          </a:ln>
          <a:effectLst/>
        </p:spPr>
        <p:txBody>
          <a:bodyPr vert="horz" wrap="square" lIns="92468" tIns="46235" rIns="92468" bIns="46235" numCol="1" anchor="b" anchorCtr="0" compatLnSpc="1">
            <a:prstTxWarp prst="textNoShape">
              <a:avLst/>
            </a:prstTxWarp>
          </a:bodyPr>
          <a:lstStyle>
            <a:lvl1pPr algn="l" defTabSz="924090">
              <a:defRPr sz="1200"/>
            </a:lvl1pPr>
          </a:lstStyle>
          <a:p>
            <a:pPr>
              <a:defRPr/>
            </a:pPr>
            <a:endParaRPr lang="en-US"/>
          </a:p>
        </p:txBody>
      </p:sp>
      <p:sp>
        <p:nvSpPr>
          <p:cNvPr id="60421" name="Rectangle 5"/>
          <p:cNvSpPr>
            <a:spLocks noGrp="1" noChangeArrowheads="1"/>
          </p:cNvSpPr>
          <p:nvPr>
            <p:ph type="sldNum" sz="quarter" idx="3"/>
          </p:nvPr>
        </p:nvSpPr>
        <p:spPr bwMode="auto">
          <a:xfrm>
            <a:off x="3982511" y="8846344"/>
            <a:ext cx="3043764" cy="465931"/>
          </a:xfrm>
          <a:prstGeom prst="rect">
            <a:avLst/>
          </a:prstGeom>
          <a:noFill/>
          <a:ln w="9525">
            <a:noFill/>
            <a:miter lim="800000"/>
            <a:headEnd/>
            <a:tailEnd/>
          </a:ln>
          <a:effectLst/>
        </p:spPr>
        <p:txBody>
          <a:bodyPr vert="horz" wrap="square" lIns="92468" tIns="46235" rIns="92468" bIns="46235" numCol="1" anchor="b" anchorCtr="0" compatLnSpc="1">
            <a:prstTxWarp prst="textNoShape">
              <a:avLst/>
            </a:prstTxWarp>
          </a:bodyPr>
          <a:lstStyle>
            <a:lvl1pPr algn="r" defTabSz="924090">
              <a:defRPr sz="1200"/>
            </a:lvl1pPr>
          </a:lstStyle>
          <a:p>
            <a:pPr>
              <a:defRPr/>
            </a:pPr>
            <a:fld id="{C0BC95F5-75EC-45A5-8C9C-5042637A3EDD}" type="slidenum">
              <a:rPr lang="en-US"/>
              <a:pPr>
                <a:defRPr/>
              </a:pPr>
              <a:t>‹#›</a:t>
            </a:fld>
            <a:endParaRPr lang="en-US"/>
          </a:p>
        </p:txBody>
      </p:sp>
    </p:spTree>
    <p:extLst>
      <p:ext uri="{BB962C8B-B14F-4D97-AF65-F5344CB8AC3E}">
        <p14:creationId xmlns:p14="http://schemas.microsoft.com/office/powerpoint/2010/main" val="1264614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43765" cy="457981"/>
          </a:xfrm>
          <a:prstGeom prst="rect">
            <a:avLst/>
          </a:prstGeom>
          <a:noFill/>
          <a:ln w="9525">
            <a:noFill/>
            <a:miter lim="800000"/>
            <a:headEnd/>
            <a:tailEnd/>
          </a:ln>
          <a:effectLst/>
        </p:spPr>
        <p:txBody>
          <a:bodyPr vert="horz" wrap="square" lIns="92468" tIns="46235" rIns="92468" bIns="46235" numCol="1" anchor="t" anchorCtr="0" compatLnSpc="1">
            <a:prstTxWarp prst="textNoShape">
              <a:avLst/>
            </a:prstTxWarp>
          </a:bodyPr>
          <a:lstStyle>
            <a:lvl1pPr algn="l" defTabSz="924090">
              <a:defRPr sz="1200"/>
            </a:lvl1pPr>
          </a:lstStyle>
          <a:p>
            <a:pPr>
              <a:defRPr/>
            </a:pPr>
            <a:endParaRPr lang="en-US"/>
          </a:p>
        </p:txBody>
      </p:sp>
      <p:sp>
        <p:nvSpPr>
          <p:cNvPr id="61443" name="Rectangle 3"/>
          <p:cNvSpPr>
            <a:spLocks noGrp="1" noChangeArrowheads="1"/>
          </p:cNvSpPr>
          <p:nvPr>
            <p:ph type="dt" idx="1"/>
          </p:nvPr>
        </p:nvSpPr>
        <p:spPr bwMode="auto">
          <a:xfrm>
            <a:off x="3982511" y="0"/>
            <a:ext cx="3043764" cy="457981"/>
          </a:xfrm>
          <a:prstGeom prst="rect">
            <a:avLst/>
          </a:prstGeom>
          <a:noFill/>
          <a:ln w="9525">
            <a:noFill/>
            <a:miter lim="800000"/>
            <a:headEnd/>
            <a:tailEnd/>
          </a:ln>
          <a:effectLst/>
        </p:spPr>
        <p:txBody>
          <a:bodyPr vert="horz" wrap="square" lIns="92468" tIns="46235" rIns="92468" bIns="46235" numCol="1" anchor="t" anchorCtr="0" compatLnSpc="1">
            <a:prstTxWarp prst="textNoShape">
              <a:avLst/>
            </a:prstTxWarp>
          </a:bodyPr>
          <a:lstStyle>
            <a:lvl1pPr algn="r" defTabSz="924090">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71575" y="687388"/>
            <a:ext cx="4683125" cy="3511550"/>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935564" y="4427147"/>
            <a:ext cx="5155147" cy="4198157"/>
          </a:xfrm>
          <a:prstGeom prst="rect">
            <a:avLst/>
          </a:prstGeom>
          <a:noFill/>
          <a:ln w="9525">
            <a:noFill/>
            <a:miter lim="800000"/>
            <a:headEnd/>
            <a:tailEnd/>
          </a:ln>
          <a:effectLst/>
        </p:spPr>
        <p:txBody>
          <a:bodyPr vert="horz" wrap="square" lIns="92468" tIns="46235" rIns="92468" bIns="462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854294"/>
            <a:ext cx="3043765" cy="457981"/>
          </a:xfrm>
          <a:prstGeom prst="rect">
            <a:avLst/>
          </a:prstGeom>
          <a:noFill/>
          <a:ln w="9525">
            <a:noFill/>
            <a:miter lim="800000"/>
            <a:headEnd/>
            <a:tailEnd/>
          </a:ln>
          <a:effectLst/>
        </p:spPr>
        <p:txBody>
          <a:bodyPr vert="horz" wrap="square" lIns="92468" tIns="46235" rIns="92468" bIns="46235" numCol="1" anchor="b" anchorCtr="0" compatLnSpc="1">
            <a:prstTxWarp prst="textNoShape">
              <a:avLst/>
            </a:prstTxWarp>
          </a:bodyPr>
          <a:lstStyle>
            <a:lvl1pPr algn="l" defTabSz="924090">
              <a:defRPr sz="1200"/>
            </a:lvl1pPr>
          </a:lstStyle>
          <a:p>
            <a:pPr>
              <a:defRPr/>
            </a:pPr>
            <a:endParaRPr lang="en-US"/>
          </a:p>
        </p:txBody>
      </p:sp>
      <p:sp>
        <p:nvSpPr>
          <p:cNvPr id="61447" name="Rectangle 7"/>
          <p:cNvSpPr>
            <a:spLocks noGrp="1" noChangeArrowheads="1"/>
          </p:cNvSpPr>
          <p:nvPr>
            <p:ph type="sldNum" sz="quarter" idx="5"/>
          </p:nvPr>
        </p:nvSpPr>
        <p:spPr bwMode="auto">
          <a:xfrm>
            <a:off x="3982511" y="8854294"/>
            <a:ext cx="3043764" cy="457981"/>
          </a:xfrm>
          <a:prstGeom prst="rect">
            <a:avLst/>
          </a:prstGeom>
          <a:noFill/>
          <a:ln w="9525">
            <a:noFill/>
            <a:miter lim="800000"/>
            <a:headEnd/>
            <a:tailEnd/>
          </a:ln>
          <a:effectLst/>
        </p:spPr>
        <p:txBody>
          <a:bodyPr vert="horz" wrap="square" lIns="92468" tIns="46235" rIns="92468" bIns="46235" numCol="1" anchor="b" anchorCtr="0" compatLnSpc="1">
            <a:prstTxWarp prst="textNoShape">
              <a:avLst/>
            </a:prstTxWarp>
          </a:bodyPr>
          <a:lstStyle>
            <a:lvl1pPr algn="r" defTabSz="924090">
              <a:defRPr sz="1200"/>
            </a:lvl1pPr>
          </a:lstStyle>
          <a:p>
            <a:pPr>
              <a:defRPr/>
            </a:pPr>
            <a:fld id="{4E748648-61CC-4466-A6BE-8C359B0A5381}" type="slidenum">
              <a:rPr lang="en-US"/>
              <a:pPr>
                <a:defRPr/>
              </a:pPr>
              <a:t>‹#›</a:t>
            </a:fld>
            <a:endParaRPr lang="en-US"/>
          </a:p>
        </p:txBody>
      </p:sp>
    </p:spTree>
    <p:extLst>
      <p:ext uri="{BB962C8B-B14F-4D97-AF65-F5344CB8AC3E}">
        <p14:creationId xmlns:p14="http://schemas.microsoft.com/office/powerpoint/2010/main" val="2453434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9F0F26C3-BC4F-4502-816A-FBCF295B719C}" type="slidenum">
              <a:rPr lang="en-US" smtClean="0"/>
              <a:pPr/>
              <a:t>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38226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smtClean="0">
                <a:latin typeface="Arial" pitchFamily="34" charset="0"/>
                <a:cs typeface="Arial" pitchFamily="34" charset="0"/>
              </a:rPr>
              <a:t>You can now print the USIR card from </a:t>
            </a:r>
            <a:r>
              <a:rPr lang="en-US" sz="1200" b="0" smtClean="0">
                <a:latin typeface="Arial" pitchFamily="34" charset="0"/>
                <a:cs typeface="Arial" pitchFamily="34" charset="0"/>
              </a:rPr>
              <a:t>our website</a:t>
            </a:r>
            <a:r>
              <a:rPr lang="en-US" sz="1200" b="0" baseline="0" smtClean="0">
                <a:latin typeface="Arial" pitchFamily="34" charset="0"/>
                <a:cs typeface="Arial" pitchFamily="34" charset="0"/>
              </a:rPr>
              <a:t> www.</a:t>
            </a:r>
            <a:r>
              <a:rPr lang="en-US" sz="1200" b="0" smtClean="0">
                <a:latin typeface="Arial" pitchFamily="34" charset="0"/>
                <a:cs typeface="Arial" pitchFamily="34" charset="0"/>
              </a:rPr>
              <a:t>immunize-utah.org </a:t>
            </a:r>
            <a:endParaRPr lang="en-US" b="0" dirty="0"/>
          </a:p>
        </p:txBody>
      </p:sp>
      <p:sp>
        <p:nvSpPr>
          <p:cNvPr id="4" name="Slide Number Placeholder 3"/>
          <p:cNvSpPr>
            <a:spLocks noGrp="1"/>
          </p:cNvSpPr>
          <p:nvPr>
            <p:ph type="sldNum" sz="quarter" idx="10"/>
          </p:nvPr>
        </p:nvSpPr>
        <p:spPr/>
        <p:txBody>
          <a:bodyPr/>
          <a:lstStyle/>
          <a:p>
            <a:pPr>
              <a:defRPr/>
            </a:pPr>
            <a:fld id="{4E748648-61CC-4466-A6BE-8C359B0A5381}" type="slidenum">
              <a:rPr lang="en-US" smtClean="0"/>
              <a:pPr>
                <a:defRPr/>
              </a:pPr>
              <a:t>13</a:t>
            </a:fld>
            <a:endParaRPr lang="en-US"/>
          </a:p>
        </p:txBody>
      </p:sp>
    </p:spTree>
    <p:extLst>
      <p:ext uri="{BB962C8B-B14F-4D97-AF65-F5344CB8AC3E}">
        <p14:creationId xmlns:p14="http://schemas.microsoft.com/office/powerpoint/2010/main" val="33298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smtClean="0">
                <a:latin typeface="Arial" charset="0"/>
              </a:rPr>
              <a:t>All students are to have a pink card or the USIR filled out and placed in the student’s cumulative file.</a:t>
            </a:r>
          </a:p>
          <a:p>
            <a:endParaRPr lang="en-US" dirty="0" smtClean="0"/>
          </a:p>
        </p:txBody>
      </p:sp>
      <p:sp>
        <p:nvSpPr>
          <p:cNvPr id="30724" name="Slide Number Placeholder 3"/>
          <p:cNvSpPr>
            <a:spLocks noGrp="1"/>
          </p:cNvSpPr>
          <p:nvPr>
            <p:ph type="sldNum" sz="quarter" idx="5"/>
          </p:nvPr>
        </p:nvSpPr>
        <p:spPr>
          <a:noFill/>
        </p:spPr>
        <p:txBody>
          <a:bodyPr/>
          <a:lstStyle/>
          <a:p>
            <a:fld id="{ED37BD59-73D0-40F6-8B48-A225AE67B4E4}" type="slidenum">
              <a:rPr lang="en-US" smtClean="0"/>
              <a:pPr/>
              <a:t>15</a:t>
            </a:fld>
            <a:endParaRPr lang="en-US" smtClean="0"/>
          </a:p>
        </p:txBody>
      </p:sp>
    </p:spTree>
    <p:extLst>
      <p:ext uri="{BB962C8B-B14F-4D97-AF65-F5344CB8AC3E}">
        <p14:creationId xmlns:p14="http://schemas.microsoft.com/office/powerpoint/2010/main" val="1099903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a:t>
            </a:r>
            <a:r>
              <a:rPr lang="en-US" baseline="0" dirty="0" smtClean="0"/>
              <a:t> your records monthly.  Keep in contact with the parents.  Exclude children who don’t meet requirements by your deadline.  Almost all parents comply with requirements when they know their child must </a:t>
            </a:r>
            <a:r>
              <a:rPr lang="en-US" baseline="0" smtClean="0"/>
              <a:t>be excluded.  </a:t>
            </a:r>
            <a:endParaRPr lang="en-US"/>
          </a:p>
        </p:txBody>
      </p:sp>
      <p:sp>
        <p:nvSpPr>
          <p:cNvPr id="4" name="Slide Number Placeholder 3"/>
          <p:cNvSpPr>
            <a:spLocks noGrp="1"/>
          </p:cNvSpPr>
          <p:nvPr>
            <p:ph type="sldNum" sz="quarter" idx="10"/>
          </p:nvPr>
        </p:nvSpPr>
        <p:spPr/>
        <p:txBody>
          <a:bodyPr/>
          <a:lstStyle/>
          <a:p>
            <a:pPr>
              <a:defRPr/>
            </a:pPr>
            <a:fld id="{4E748648-61CC-4466-A6BE-8C359B0A5381}" type="slidenum">
              <a:rPr lang="en-US" smtClean="0"/>
              <a:pPr>
                <a:defRPr/>
              </a:pPr>
              <a:t>17</a:t>
            </a:fld>
            <a:endParaRPr lang="en-US"/>
          </a:p>
        </p:txBody>
      </p:sp>
    </p:spTree>
    <p:extLst>
      <p:ext uri="{BB962C8B-B14F-4D97-AF65-F5344CB8AC3E}">
        <p14:creationId xmlns:p14="http://schemas.microsoft.com/office/powerpoint/2010/main" val="880645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admit a child conditionally, the parent should be advised of the time limit and deadline</a:t>
            </a:r>
            <a:r>
              <a:rPr lang="en-US" baseline="0" dirty="0" smtClean="0"/>
              <a:t> for completing the next dose in the vaccine series.  Advise parents that their child will be excluded after the deadline date unless they provide documentation that the missing dose is received.  </a:t>
            </a:r>
            <a:endParaRPr lang="en-US" dirty="0"/>
          </a:p>
        </p:txBody>
      </p:sp>
      <p:sp>
        <p:nvSpPr>
          <p:cNvPr id="4" name="Slide Number Placeholder 3"/>
          <p:cNvSpPr>
            <a:spLocks noGrp="1"/>
          </p:cNvSpPr>
          <p:nvPr>
            <p:ph type="sldNum" sz="quarter" idx="10"/>
          </p:nvPr>
        </p:nvSpPr>
        <p:spPr/>
        <p:txBody>
          <a:bodyPr/>
          <a:lstStyle/>
          <a:p>
            <a:pPr>
              <a:defRPr/>
            </a:pPr>
            <a:fld id="{4E748648-61CC-4466-A6BE-8C359B0A5381}" type="slidenum">
              <a:rPr lang="en-US" smtClean="0"/>
              <a:pPr>
                <a:defRPr/>
              </a:pPr>
              <a:t>20</a:t>
            </a:fld>
            <a:endParaRPr lang="en-US"/>
          </a:p>
        </p:txBody>
      </p:sp>
    </p:spTree>
    <p:extLst>
      <p:ext uri="{BB962C8B-B14F-4D97-AF65-F5344CB8AC3E}">
        <p14:creationId xmlns:p14="http://schemas.microsoft.com/office/powerpoint/2010/main" val="1757976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act was passed to ensure education protection for homeless children.  This means homeless students may be admitted conditionally without required immunization documentation.  </a:t>
            </a:r>
            <a:r>
              <a:rPr lang="en-US" dirty="0" smtClean="0"/>
              <a:t>If a school is a VFC provider</a:t>
            </a:r>
            <a:r>
              <a:rPr lang="en-US" baseline="0" dirty="0" smtClean="0"/>
              <a:t> they should give the student vaccine.  Liaison must connect student and families with services available.</a:t>
            </a:r>
            <a:endParaRPr lang="en-US" dirty="0"/>
          </a:p>
        </p:txBody>
      </p:sp>
      <p:sp>
        <p:nvSpPr>
          <p:cNvPr id="4" name="Slide Number Placeholder 3"/>
          <p:cNvSpPr>
            <a:spLocks noGrp="1"/>
          </p:cNvSpPr>
          <p:nvPr>
            <p:ph type="sldNum" sz="quarter" idx="10"/>
          </p:nvPr>
        </p:nvSpPr>
        <p:spPr/>
        <p:txBody>
          <a:bodyPr/>
          <a:lstStyle/>
          <a:p>
            <a:pPr>
              <a:defRPr/>
            </a:pPr>
            <a:fld id="{4E748648-61CC-4466-A6BE-8C359B0A5381}" type="slidenum">
              <a:rPr lang="en-US" smtClean="0"/>
              <a:pPr>
                <a:defRPr/>
              </a:pPr>
              <a:t>21</a:t>
            </a:fld>
            <a:endParaRPr lang="en-US"/>
          </a:p>
        </p:txBody>
      </p:sp>
    </p:spTree>
    <p:extLst>
      <p:ext uri="{BB962C8B-B14F-4D97-AF65-F5344CB8AC3E}">
        <p14:creationId xmlns:p14="http://schemas.microsoft.com/office/powerpoint/2010/main" val="2124419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 school is a VFC provider</a:t>
            </a:r>
            <a:r>
              <a:rPr lang="en-US" baseline="0" dirty="0" smtClean="0"/>
              <a:t> they should give the student vaccine.  Liaison must connect student and families with </a:t>
            </a:r>
            <a:r>
              <a:rPr lang="en-US" baseline="0" smtClean="0"/>
              <a:t>services available.</a:t>
            </a:r>
            <a:endParaRPr lang="en-US" dirty="0"/>
          </a:p>
        </p:txBody>
      </p:sp>
      <p:sp>
        <p:nvSpPr>
          <p:cNvPr id="4" name="Slide Number Placeholder 3"/>
          <p:cNvSpPr>
            <a:spLocks noGrp="1"/>
          </p:cNvSpPr>
          <p:nvPr>
            <p:ph type="sldNum" sz="quarter" idx="10"/>
          </p:nvPr>
        </p:nvSpPr>
        <p:spPr/>
        <p:txBody>
          <a:bodyPr/>
          <a:lstStyle/>
          <a:p>
            <a:pPr>
              <a:defRPr/>
            </a:pPr>
            <a:fld id="{4E748648-61CC-4466-A6BE-8C359B0A5381}" type="slidenum">
              <a:rPr lang="en-US" smtClean="0"/>
              <a:pPr>
                <a:defRPr/>
              </a:pPr>
              <a:t>22</a:t>
            </a:fld>
            <a:endParaRPr lang="en-US"/>
          </a:p>
        </p:txBody>
      </p:sp>
    </p:spTree>
    <p:extLst>
      <p:ext uri="{BB962C8B-B14F-4D97-AF65-F5344CB8AC3E}">
        <p14:creationId xmlns:p14="http://schemas.microsoft.com/office/powerpoint/2010/main" val="4154575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E748648-61CC-4466-A6BE-8C359B0A5381}" type="slidenum">
              <a:rPr lang="en-US" smtClean="0"/>
              <a:pPr>
                <a:defRPr/>
              </a:pPr>
              <a:t>25</a:t>
            </a:fld>
            <a:endParaRPr lang="en-US"/>
          </a:p>
        </p:txBody>
      </p:sp>
    </p:spTree>
    <p:extLst>
      <p:ext uri="{BB962C8B-B14F-4D97-AF65-F5344CB8AC3E}">
        <p14:creationId xmlns:p14="http://schemas.microsoft.com/office/powerpoint/2010/main" val="707620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8D0E93F-B131-47E4-BE6E-E092C4EE0AD8}" type="slidenum">
              <a:rPr lang="en-US" smtClean="0"/>
              <a:pPr/>
              <a:t>27</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37156" y="4427147"/>
            <a:ext cx="5151965" cy="4198157"/>
          </a:xfrm>
          <a:noFill/>
          <a:ln/>
        </p:spPr>
        <p:txBody>
          <a:bodyPr/>
          <a:lstStyle/>
          <a:p>
            <a:r>
              <a:rPr lang="en-US" dirty="0" smtClean="0"/>
              <a:t>Each year, schools are required to submit the School</a:t>
            </a:r>
            <a:r>
              <a:rPr lang="en-US" baseline="0" dirty="0" smtClean="0"/>
              <a:t> Immunization Report to the Utah Immunization Program by November 30</a:t>
            </a:r>
            <a:r>
              <a:rPr lang="en-US" baseline="30000" dirty="0" smtClean="0"/>
              <a:t>th</a:t>
            </a:r>
            <a:r>
              <a:rPr lang="en-US" baseline="0" dirty="0" smtClean="0"/>
              <a:t> </a:t>
            </a:r>
            <a:endParaRPr lang="en-US" dirty="0" smtClean="0"/>
          </a:p>
        </p:txBody>
      </p:sp>
    </p:spTree>
    <p:extLst>
      <p:ext uri="{BB962C8B-B14F-4D97-AF65-F5344CB8AC3E}">
        <p14:creationId xmlns:p14="http://schemas.microsoft.com/office/powerpoint/2010/main" val="4027179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66EFCF2-8C1C-4858-8299-8E3C845EFF11}" type="slidenum">
              <a:rPr lang="en-US" smtClean="0"/>
              <a:pPr/>
              <a:t>29</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100" b="0" dirty="0" smtClean="0">
                <a:effectLst/>
                <a:latin typeface="Arial" charset="0"/>
              </a:rPr>
              <a:t>Centers for Disease Control and Prevention (CDC) collects nationwide data on immunization rates</a:t>
            </a:r>
          </a:p>
          <a:p>
            <a:r>
              <a:rPr lang="en-US" sz="1100" b="0" dirty="0" smtClean="0">
                <a:effectLst/>
                <a:latin typeface="Arial" charset="0"/>
              </a:rPr>
              <a:t>Weighted Pupil Units (WPU) for each school or district</a:t>
            </a:r>
          </a:p>
          <a:p>
            <a:r>
              <a:rPr lang="en-US" sz="1100" b="0" dirty="0" smtClean="0">
                <a:effectLst/>
                <a:latin typeface="Arial" charset="0"/>
              </a:rPr>
              <a:t>To determine health of Utah’s students</a:t>
            </a:r>
          </a:p>
          <a:p>
            <a:endParaRPr lang="en-US" dirty="0" smtClean="0"/>
          </a:p>
        </p:txBody>
      </p:sp>
    </p:spTree>
    <p:extLst>
      <p:ext uri="{BB962C8B-B14F-4D97-AF65-F5344CB8AC3E}">
        <p14:creationId xmlns:p14="http://schemas.microsoft.com/office/powerpoint/2010/main" val="665239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dirty="0" smtClean="0">
                <a:effectLst/>
                <a:latin typeface="Arial" charset="0"/>
              </a:rPr>
              <a:t>Centers for Disease Control and Prevention (CDC) collects nationwide data on immunization rates</a:t>
            </a:r>
          </a:p>
          <a:p>
            <a:r>
              <a:rPr lang="en-US" sz="1100" b="0" dirty="0" smtClean="0">
                <a:effectLst/>
                <a:latin typeface="Arial" charset="0"/>
              </a:rPr>
              <a:t>Weighted Pupil Units (WPU) for each school or district</a:t>
            </a:r>
          </a:p>
          <a:p>
            <a:r>
              <a:rPr lang="en-US" sz="1100" b="0" dirty="0" smtClean="0">
                <a:effectLst/>
                <a:latin typeface="Arial" charset="0"/>
              </a:rPr>
              <a:t>To determine health of Utah’s students</a:t>
            </a:r>
          </a:p>
          <a:p>
            <a:endParaRPr lang="en-US" dirty="0"/>
          </a:p>
        </p:txBody>
      </p:sp>
      <p:sp>
        <p:nvSpPr>
          <p:cNvPr id="4" name="Slide Number Placeholder 3"/>
          <p:cNvSpPr>
            <a:spLocks noGrp="1"/>
          </p:cNvSpPr>
          <p:nvPr>
            <p:ph type="sldNum" sz="quarter" idx="10"/>
          </p:nvPr>
        </p:nvSpPr>
        <p:spPr/>
        <p:txBody>
          <a:bodyPr/>
          <a:lstStyle/>
          <a:p>
            <a:pPr>
              <a:defRPr/>
            </a:pPr>
            <a:fld id="{4E748648-61CC-4466-A6BE-8C359B0A5381}" type="slidenum">
              <a:rPr lang="en-US" smtClean="0"/>
              <a:pPr>
                <a:defRPr/>
              </a:pPr>
              <a:t>30</a:t>
            </a:fld>
            <a:endParaRPr lang="en-US"/>
          </a:p>
        </p:txBody>
      </p:sp>
    </p:spTree>
    <p:extLst>
      <p:ext uri="{BB962C8B-B14F-4D97-AF65-F5344CB8AC3E}">
        <p14:creationId xmlns:p14="http://schemas.microsoft.com/office/powerpoint/2010/main" val="409697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D897AC1-2DE3-4C6D-869B-B1DD8489CDD3}" type="slidenum">
              <a:rPr lang="en-US" smtClean="0"/>
              <a:pPr/>
              <a:t>3</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effectLst/>
                <a:latin typeface="Arial" charset="0"/>
              </a:rPr>
              <a:t>The </a:t>
            </a:r>
            <a:r>
              <a:rPr lang="en-US" sz="1200" b="0" i="1" dirty="0" smtClean="0">
                <a:effectLst/>
                <a:latin typeface="Arial" charset="0"/>
              </a:rPr>
              <a:t>Utah Scientific Vaccine Advisory Committee</a:t>
            </a:r>
            <a:r>
              <a:rPr lang="en-US" sz="1200" b="0" dirty="0" smtClean="0">
                <a:effectLst/>
                <a:latin typeface="Arial" charset="0"/>
              </a:rPr>
              <a:t> gives recommendations to the Utah Department of Health to determine Utah’s school immunization requirements. It is based upon the nationwide National Advisory Committee on Immunization Practices (ACIP) schedule. </a:t>
            </a:r>
            <a:r>
              <a:rPr lang="en-US" sz="1200" b="1" dirty="0" smtClean="0">
                <a:effectLst>
                  <a:outerShdw blurRad="38100" dist="38100" dir="2700000" algn="tl">
                    <a:srgbClr val="000000"/>
                  </a:outerShdw>
                </a:effectLst>
                <a:latin typeface="Arial" pitchFamily="34" charset="0"/>
                <a:cs typeface="Arial" pitchFamily="34" charset="0"/>
              </a:rPr>
              <a:t>The goal is to ensure that children going to school are protected from vaccine preventable diseases.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effectLst/>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effectLst>
                <a:outerShdw blurRad="38100" dist="38100" dir="2700000" algn="tl">
                  <a:srgbClr val="000000"/>
                </a:outerShdw>
              </a:effectLst>
              <a:latin typeface="Arial" charset="0"/>
            </a:endParaRPr>
          </a:p>
          <a:p>
            <a:endParaRPr lang="en-US" dirty="0" smtClean="0"/>
          </a:p>
        </p:txBody>
      </p:sp>
    </p:spTree>
    <p:extLst>
      <p:ext uri="{BB962C8B-B14F-4D97-AF65-F5344CB8AC3E}">
        <p14:creationId xmlns:p14="http://schemas.microsoft.com/office/powerpoint/2010/main" val="4206799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9F03EED-3515-4464-9E47-79CC3294A14F}" type="slidenum">
              <a:rPr lang="en-US" smtClean="0"/>
              <a:pPr/>
              <a:t>31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33525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30CE1E2-D1DC-4AEB-81DD-40A4A6011231}" type="slidenum">
              <a:rPr lang="en-US" smtClean="0"/>
              <a:pPr/>
              <a:t>34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dirty="0" smtClean="0">
              <a:latin typeface="Arial" charset="0"/>
            </a:endParaRPr>
          </a:p>
        </p:txBody>
      </p:sp>
    </p:spTree>
    <p:extLst>
      <p:ext uri="{BB962C8B-B14F-4D97-AF65-F5344CB8AC3E}">
        <p14:creationId xmlns:p14="http://schemas.microsoft.com/office/powerpoint/2010/main" val="3575356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D3D7C50-AB39-4DFD-95BC-6208DE22DAF8}" type="slidenum">
              <a:rPr lang="en-US" smtClean="0"/>
              <a:pPr/>
              <a:t>38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0985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E6DD3D1-36A8-4EEE-971B-A470CFEC335B}" type="slidenum">
              <a:rPr lang="en-US" smtClean="0"/>
              <a:pPr/>
              <a:t>4</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8036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A key to preventing disease spread is to make sure every child is immunized </a:t>
            </a:r>
          </a:p>
          <a:p>
            <a:endParaRPr lang="en-US" dirty="0"/>
          </a:p>
        </p:txBody>
      </p:sp>
      <p:sp>
        <p:nvSpPr>
          <p:cNvPr id="4" name="Slide Number Placeholder 3"/>
          <p:cNvSpPr>
            <a:spLocks noGrp="1"/>
          </p:cNvSpPr>
          <p:nvPr>
            <p:ph type="sldNum" sz="quarter" idx="10"/>
          </p:nvPr>
        </p:nvSpPr>
        <p:spPr/>
        <p:txBody>
          <a:bodyPr/>
          <a:lstStyle/>
          <a:p>
            <a:pPr>
              <a:defRPr/>
            </a:pPr>
            <a:fld id="{4E748648-61CC-4466-A6BE-8C359B0A5381}" type="slidenum">
              <a:rPr lang="en-US" smtClean="0"/>
              <a:pPr>
                <a:defRPr/>
              </a:pPr>
              <a:t>5</a:t>
            </a:fld>
            <a:endParaRPr lang="en-US"/>
          </a:p>
        </p:txBody>
      </p:sp>
    </p:spTree>
    <p:extLst>
      <p:ext uri="{BB962C8B-B14F-4D97-AF65-F5344CB8AC3E}">
        <p14:creationId xmlns:p14="http://schemas.microsoft.com/office/powerpoint/2010/main" val="1873238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AF45D23-D1A4-492D-BA7D-77BA80E0ED9A}" type="slidenum">
              <a:rPr lang="en-US" smtClean="0"/>
              <a:pPr/>
              <a:t>6</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dirty="0" smtClean="0">
                <a:latin typeface="Arial" charset="0"/>
              </a:rPr>
              <a:t>Schools can enroll</a:t>
            </a:r>
            <a:r>
              <a:rPr lang="en-US" baseline="0" dirty="0" smtClean="0">
                <a:latin typeface="Arial" charset="0"/>
              </a:rPr>
              <a:t> a child with one of the above exemptions.  </a:t>
            </a:r>
            <a:r>
              <a:rPr lang="en-US" dirty="0" smtClean="0">
                <a:latin typeface="Arial" charset="0"/>
              </a:rPr>
              <a:t>In 2015-2016 school year (current</a:t>
            </a:r>
            <a:r>
              <a:rPr lang="en-US" baseline="0" dirty="0" smtClean="0">
                <a:latin typeface="Arial" charset="0"/>
              </a:rPr>
              <a:t> year) </a:t>
            </a:r>
            <a:r>
              <a:rPr lang="en-US" dirty="0" smtClean="0">
                <a:latin typeface="Arial" charset="0"/>
              </a:rPr>
              <a:t>there was 4% exemption for MMR vaccine for</a:t>
            </a:r>
            <a:r>
              <a:rPr lang="en-US" baseline="0" dirty="0" smtClean="0">
                <a:latin typeface="Arial" charset="0"/>
              </a:rPr>
              <a:t> k-12 </a:t>
            </a:r>
            <a:r>
              <a:rPr lang="en-US" baseline="0" smtClean="0">
                <a:latin typeface="Arial" charset="0"/>
              </a:rPr>
              <a:t>and </a:t>
            </a:r>
            <a:r>
              <a:rPr lang="en-US" smtClean="0">
                <a:latin typeface="Arial" charset="0"/>
              </a:rPr>
              <a:t>96% </a:t>
            </a:r>
            <a:r>
              <a:rPr lang="en-US" dirty="0" smtClean="0">
                <a:latin typeface="Arial" charset="0"/>
              </a:rPr>
              <a:t>of the exemptions were personal exemptions. Note:</a:t>
            </a:r>
            <a:r>
              <a:rPr lang="en-US" baseline="0" dirty="0" smtClean="0">
                <a:latin typeface="Arial" charset="0"/>
              </a:rPr>
              <a:t> Exempted children must be excluded from school during an outbreak. Keep a list of exempt children to refer in case of disease outbreak.  </a:t>
            </a:r>
            <a:endParaRPr lang="en-US" dirty="0" smtClean="0"/>
          </a:p>
          <a:p>
            <a:endParaRPr lang="en-US" dirty="0" smtClean="0"/>
          </a:p>
        </p:txBody>
      </p:sp>
    </p:spTree>
    <p:extLst>
      <p:ext uri="{BB962C8B-B14F-4D97-AF65-F5344CB8AC3E}">
        <p14:creationId xmlns:p14="http://schemas.microsoft.com/office/powerpoint/2010/main" val="43954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AF45D23-D1A4-492D-BA7D-77BA80E0ED9A}" type="slidenum">
              <a:rPr lang="en-US" smtClean="0"/>
              <a:pPr/>
              <a:t>7</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dirty="0" smtClean="0">
                <a:latin typeface="Arial" charset="0"/>
              </a:rPr>
              <a:t>In 2015-2016 school year (current school year), we have </a:t>
            </a:r>
            <a:r>
              <a:rPr lang="en-US" baseline="0" dirty="0" smtClean="0">
                <a:latin typeface="Arial" charset="0"/>
              </a:rPr>
              <a:t>4</a:t>
            </a:r>
            <a:r>
              <a:rPr lang="en-US" dirty="0" smtClean="0">
                <a:latin typeface="Arial" charset="0"/>
              </a:rPr>
              <a:t>% exemption for MMR vaccine for</a:t>
            </a:r>
            <a:r>
              <a:rPr lang="en-US" baseline="0" dirty="0" smtClean="0">
                <a:latin typeface="Arial" charset="0"/>
              </a:rPr>
              <a:t> k-12 and </a:t>
            </a:r>
            <a:r>
              <a:rPr lang="en-US" dirty="0" smtClean="0">
                <a:latin typeface="Arial" charset="0"/>
              </a:rPr>
              <a:t>96% of the exemptions are personal exemptions. Exemption issues:</a:t>
            </a:r>
            <a:r>
              <a:rPr lang="en-US" baseline="0" dirty="0" smtClean="0">
                <a:latin typeface="Arial" charset="0"/>
              </a:rPr>
              <a:t> </a:t>
            </a:r>
            <a:r>
              <a:rPr lang="en-US" dirty="0" smtClean="0">
                <a:latin typeface="Arial" charset="0"/>
              </a:rPr>
              <a:t>Some</a:t>
            </a:r>
            <a:r>
              <a:rPr lang="en-US" baseline="0" dirty="0" smtClean="0">
                <a:latin typeface="Arial" charset="0"/>
              </a:rPr>
              <a:t> parents sign an exemption form because they don’t have a copy of their child’s record, they are offered an exemption form as an “easy” way out, they have moved or misplaced a record.</a:t>
            </a:r>
            <a:endParaRPr lang="en-US" dirty="0" smtClean="0"/>
          </a:p>
          <a:p>
            <a:endParaRPr lang="en-US" dirty="0" smtClean="0"/>
          </a:p>
        </p:txBody>
      </p:sp>
    </p:spTree>
    <p:extLst>
      <p:ext uri="{BB962C8B-B14F-4D97-AF65-F5344CB8AC3E}">
        <p14:creationId xmlns:p14="http://schemas.microsoft.com/office/powerpoint/2010/main" val="4046616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AF45D23-D1A4-492D-BA7D-77BA80E0ED9A}" type="slidenum">
              <a:rPr lang="en-US" smtClean="0"/>
              <a:pPr/>
              <a:t>8</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dirty="0" smtClean="0"/>
          </a:p>
          <a:p>
            <a:endParaRPr lang="en-US" dirty="0" smtClean="0"/>
          </a:p>
        </p:txBody>
      </p:sp>
    </p:spTree>
    <p:extLst>
      <p:ext uri="{BB962C8B-B14F-4D97-AF65-F5344CB8AC3E}">
        <p14:creationId xmlns:p14="http://schemas.microsoft.com/office/powerpoint/2010/main" val="313748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3AB8B0A-36DD-497B-9AA7-198373BD653B}" type="slidenum">
              <a:rPr lang="en-US" smtClean="0"/>
              <a:pPr/>
              <a:t>9</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smtClean="0">
                <a:latin typeface="Arial" charset="0"/>
              </a:rPr>
              <a:t>Some requirements are progressive.</a:t>
            </a:r>
          </a:p>
        </p:txBody>
      </p:sp>
    </p:spTree>
    <p:extLst>
      <p:ext uri="{BB962C8B-B14F-4D97-AF65-F5344CB8AC3E}">
        <p14:creationId xmlns:p14="http://schemas.microsoft.com/office/powerpoint/2010/main" val="3058292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4DA7EB1-4513-4621-84A2-CFFDDC22268B}" type="slidenum">
              <a:rPr lang="en-US" smtClean="0"/>
              <a:pPr/>
              <a:t>10</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85059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17475"/>
            <a:ext cx="9142413" cy="6738938"/>
            <a:chOff x="0" y="74"/>
            <a:chExt cx="5759" cy="4245"/>
          </a:xfrm>
        </p:grpSpPr>
        <p:sp>
          <p:nvSpPr>
            <p:cNvPr id="5" name="Rectangle 3"/>
            <p:cNvSpPr>
              <a:spLocks noChangeArrowheads="1"/>
            </p:cNvSpPr>
            <p:nvPr/>
          </p:nvSpPr>
          <p:spPr bwMode="invGray">
            <a:xfrm>
              <a:off x="432" y="4113"/>
              <a:ext cx="2208" cy="206"/>
            </a:xfrm>
            <a:prstGeom prst="rect">
              <a:avLst/>
            </a:prstGeom>
            <a:solidFill>
              <a:schemeClr val="hlink"/>
            </a:solidFill>
            <a:ln w="9525">
              <a:noFill/>
              <a:miter lim="800000"/>
              <a:headEnd/>
              <a:tailEnd/>
            </a:ln>
            <a:effectLst/>
          </p:spPr>
          <p:txBody>
            <a:bodyPr/>
            <a:lstStyle/>
            <a:p>
              <a:pPr>
                <a:defRPr/>
              </a:pPr>
              <a:endParaRPr lang="en-US"/>
            </a:p>
          </p:txBody>
        </p:sp>
        <p:sp>
          <p:nvSpPr>
            <p:cNvPr id="6" name="Rectangle 4"/>
            <p:cNvSpPr>
              <a:spLocks noChangeArrowheads="1"/>
            </p:cNvSpPr>
            <p:nvPr/>
          </p:nvSpPr>
          <p:spPr bwMode="invGray">
            <a:xfrm>
              <a:off x="432" y="1536"/>
              <a:ext cx="5327" cy="480"/>
            </a:xfrm>
            <a:prstGeom prst="rect">
              <a:avLst/>
            </a:prstGeom>
            <a:solidFill>
              <a:schemeClr val="hlink"/>
            </a:solidFill>
            <a:ln w="9525">
              <a:noFill/>
              <a:miter lim="800000"/>
              <a:headEnd/>
              <a:tailEnd/>
            </a:ln>
            <a:effectLst/>
          </p:spPr>
          <p:txBody>
            <a:bodyPr/>
            <a:lstStyle/>
            <a:p>
              <a:pPr>
                <a:defRPr/>
              </a:pPr>
              <a:endParaRPr lang="en-US"/>
            </a:p>
          </p:txBody>
        </p:sp>
        <p:sp>
          <p:nvSpPr>
            <p:cNvPr id="7" name="Oval 5"/>
            <p:cNvSpPr>
              <a:spLocks noChangeArrowheads="1"/>
            </p:cNvSpPr>
            <p:nvPr/>
          </p:nvSpPr>
          <p:spPr bwMode="invGray">
            <a:xfrm>
              <a:off x="555" y="74"/>
              <a:ext cx="42" cy="42"/>
            </a:xfrm>
            <a:prstGeom prst="ellipse">
              <a:avLst/>
            </a:prstGeom>
            <a:solidFill>
              <a:schemeClr val="tx2"/>
            </a:solidFill>
            <a:ln w="9525">
              <a:noFill/>
              <a:round/>
              <a:headEnd/>
              <a:tailEnd/>
            </a:ln>
            <a:effectLst/>
          </p:spPr>
          <p:txBody>
            <a:bodyPr/>
            <a:lstStyle/>
            <a:p>
              <a:pPr>
                <a:defRPr/>
              </a:pPr>
              <a:endParaRPr lang="en-US"/>
            </a:p>
          </p:txBody>
        </p:sp>
        <p:sp>
          <p:nvSpPr>
            <p:cNvPr id="8" name="Oval 6"/>
            <p:cNvSpPr>
              <a:spLocks noChangeArrowheads="1"/>
            </p:cNvSpPr>
            <p:nvPr/>
          </p:nvSpPr>
          <p:spPr bwMode="invGray">
            <a:xfrm>
              <a:off x="555" y="219"/>
              <a:ext cx="42" cy="41"/>
            </a:xfrm>
            <a:prstGeom prst="ellipse">
              <a:avLst/>
            </a:prstGeom>
            <a:solidFill>
              <a:schemeClr val="tx2"/>
            </a:solidFill>
            <a:ln w="9525">
              <a:noFill/>
              <a:round/>
              <a:headEnd/>
              <a:tailEnd/>
            </a:ln>
            <a:effectLst/>
          </p:spPr>
          <p:txBody>
            <a:bodyPr/>
            <a:lstStyle/>
            <a:p>
              <a:pPr>
                <a:defRPr/>
              </a:pPr>
              <a:endParaRPr lang="en-US"/>
            </a:p>
          </p:txBody>
        </p:sp>
        <p:sp>
          <p:nvSpPr>
            <p:cNvPr id="9" name="Oval 7"/>
            <p:cNvSpPr>
              <a:spLocks noChangeArrowheads="1"/>
            </p:cNvSpPr>
            <p:nvPr/>
          </p:nvSpPr>
          <p:spPr bwMode="invGray">
            <a:xfrm>
              <a:off x="555" y="362"/>
              <a:ext cx="42" cy="41"/>
            </a:xfrm>
            <a:prstGeom prst="ellipse">
              <a:avLst/>
            </a:prstGeom>
            <a:solidFill>
              <a:schemeClr val="tx2"/>
            </a:solidFill>
            <a:ln w="9525">
              <a:noFill/>
              <a:round/>
              <a:headEnd/>
              <a:tailEnd/>
            </a:ln>
            <a:effectLst/>
          </p:spPr>
          <p:txBody>
            <a:bodyPr/>
            <a:lstStyle/>
            <a:p>
              <a:pPr>
                <a:defRPr/>
              </a:pPr>
              <a:endParaRPr lang="en-US"/>
            </a:p>
          </p:txBody>
        </p:sp>
        <p:sp>
          <p:nvSpPr>
            <p:cNvPr id="10" name="Oval 8"/>
            <p:cNvSpPr>
              <a:spLocks noChangeArrowheads="1"/>
            </p:cNvSpPr>
            <p:nvPr/>
          </p:nvSpPr>
          <p:spPr bwMode="invGray">
            <a:xfrm>
              <a:off x="555" y="651"/>
              <a:ext cx="42" cy="41"/>
            </a:xfrm>
            <a:prstGeom prst="ellipse">
              <a:avLst/>
            </a:prstGeom>
            <a:solidFill>
              <a:schemeClr val="tx2"/>
            </a:solidFill>
            <a:ln w="9525">
              <a:noFill/>
              <a:round/>
              <a:headEnd/>
              <a:tailEnd/>
            </a:ln>
            <a:effectLst/>
          </p:spPr>
          <p:txBody>
            <a:bodyPr/>
            <a:lstStyle/>
            <a:p>
              <a:pPr>
                <a:defRPr/>
              </a:pPr>
              <a:endParaRPr lang="en-US"/>
            </a:p>
          </p:txBody>
        </p:sp>
        <p:sp>
          <p:nvSpPr>
            <p:cNvPr id="11" name="Oval 9"/>
            <p:cNvSpPr>
              <a:spLocks noChangeArrowheads="1"/>
            </p:cNvSpPr>
            <p:nvPr/>
          </p:nvSpPr>
          <p:spPr bwMode="invGray">
            <a:xfrm>
              <a:off x="555" y="794"/>
              <a:ext cx="42" cy="42"/>
            </a:xfrm>
            <a:prstGeom prst="ellipse">
              <a:avLst/>
            </a:prstGeom>
            <a:solidFill>
              <a:schemeClr val="tx2"/>
            </a:solidFill>
            <a:ln w="9525">
              <a:noFill/>
              <a:round/>
              <a:headEnd/>
              <a:tailEnd/>
            </a:ln>
            <a:effectLst/>
          </p:spPr>
          <p:txBody>
            <a:bodyPr/>
            <a:lstStyle/>
            <a:p>
              <a:pPr>
                <a:defRPr/>
              </a:pPr>
              <a:endParaRPr lang="en-US"/>
            </a:p>
          </p:txBody>
        </p:sp>
        <p:sp>
          <p:nvSpPr>
            <p:cNvPr id="12" name="Oval 10"/>
            <p:cNvSpPr>
              <a:spLocks noChangeArrowheads="1"/>
            </p:cNvSpPr>
            <p:nvPr/>
          </p:nvSpPr>
          <p:spPr bwMode="invGray">
            <a:xfrm>
              <a:off x="555" y="939"/>
              <a:ext cx="42" cy="41"/>
            </a:xfrm>
            <a:prstGeom prst="ellipse">
              <a:avLst/>
            </a:prstGeom>
            <a:solidFill>
              <a:schemeClr val="tx2"/>
            </a:solidFill>
            <a:ln w="9525">
              <a:noFill/>
              <a:round/>
              <a:headEnd/>
              <a:tailEnd/>
            </a:ln>
            <a:effectLst/>
          </p:spPr>
          <p:txBody>
            <a:bodyPr/>
            <a:lstStyle/>
            <a:p>
              <a:pPr>
                <a:defRPr/>
              </a:pPr>
              <a:endParaRPr lang="en-US"/>
            </a:p>
          </p:txBody>
        </p:sp>
        <p:sp>
          <p:nvSpPr>
            <p:cNvPr id="13" name="Oval 11"/>
            <p:cNvSpPr>
              <a:spLocks noChangeArrowheads="1"/>
            </p:cNvSpPr>
            <p:nvPr/>
          </p:nvSpPr>
          <p:spPr bwMode="invGray">
            <a:xfrm>
              <a:off x="555" y="1082"/>
              <a:ext cx="42" cy="41"/>
            </a:xfrm>
            <a:prstGeom prst="ellipse">
              <a:avLst/>
            </a:prstGeom>
            <a:solidFill>
              <a:schemeClr val="tx2"/>
            </a:solidFill>
            <a:ln w="9525">
              <a:noFill/>
              <a:round/>
              <a:headEnd/>
              <a:tailEnd/>
            </a:ln>
            <a:effectLst/>
          </p:spPr>
          <p:txBody>
            <a:bodyPr/>
            <a:lstStyle/>
            <a:p>
              <a:pPr>
                <a:defRPr/>
              </a:pPr>
              <a:endParaRPr lang="en-US"/>
            </a:p>
          </p:txBody>
        </p:sp>
        <p:sp>
          <p:nvSpPr>
            <p:cNvPr id="14" name="Oval 12"/>
            <p:cNvSpPr>
              <a:spLocks noChangeArrowheads="1"/>
            </p:cNvSpPr>
            <p:nvPr/>
          </p:nvSpPr>
          <p:spPr bwMode="invGray">
            <a:xfrm>
              <a:off x="555" y="1227"/>
              <a:ext cx="42" cy="40"/>
            </a:xfrm>
            <a:prstGeom prst="ellipse">
              <a:avLst/>
            </a:prstGeom>
            <a:solidFill>
              <a:schemeClr val="tx2"/>
            </a:solidFill>
            <a:ln w="9525">
              <a:noFill/>
              <a:round/>
              <a:headEnd/>
              <a:tailEnd/>
            </a:ln>
            <a:effectLst/>
          </p:spPr>
          <p:txBody>
            <a:bodyPr/>
            <a:lstStyle/>
            <a:p>
              <a:pPr>
                <a:defRPr/>
              </a:pPr>
              <a:endParaRPr lang="en-US"/>
            </a:p>
          </p:txBody>
        </p:sp>
        <p:sp>
          <p:nvSpPr>
            <p:cNvPr id="15" name="Oval 13"/>
            <p:cNvSpPr>
              <a:spLocks noChangeArrowheads="1"/>
            </p:cNvSpPr>
            <p:nvPr/>
          </p:nvSpPr>
          <p:spPr bwMode="invGray">
            <a:xfrm>
              <a:off x="555" y="1371"/>
              <a:ext cx="42" cy="41"/>
            </a:xfrm>
            <a:prstGeom prst="ellipse">
              <a:avLst/>
            </a:prstGeom>
            <a:solidFill>
              <a:schemeClr val="tx2"/>
            </a:solidFill>
            <a:ln w="9525">
              <a:noFill/>
              <a:round/>
              <a:headEnd/>
              <a:tailEnd/>
            </a:ln>
            <a:effectLst/>
          </p:spPr>
          <p:txBody>
            <a:bodyPr/>
            <a:lstStyle/>
            <a:p>
              <a:pPr>
                <a:defRPr/>
              </a:pPr>
              <a:endParaRPr lang="en-US"/>
            </a:p>
          </p:txBody>
        </p:sp>
        <p:grpSp>
          <p:nvGrpSpPr>
            <p:cNvPr id="16" name="Group 14"/>
            <p:cNvGrpSpPr>
              <a:grpSpLocks/>
            </p:cNvGrpSpPr>
            <p:nvPr/>
          </p:nvGrpSpPr>
          <p:grpSpPr bwMode="auto">
            <a:xfrm>
              <a:off x="2859" y="4202"/>
              <a:ext cx="2729" cy="41"/>
              <a:chOff x="2859" y="4202"/>
              <a:chExt cx="2729" cy="41"/>
            </a:xfrm>
          </p:grpSpPr>
          <p:sp>
            <p:nvSpPr>
              <p:cNvPr id="22" name="Oval 15"/>
              <p:cNvSpPr>
                <a:spLocks noChangeArrowheads="1"/>
              </p:cNvSpPr>
              <p:nvPr/>
            </p:nvSpPr>
            <p:spPr bwMode="invGray">
              <a:xfrm>
                <a:off x="2859" y="4202"/>
                <a:ext cx="42" cy="41"/>
              </a:xfrm>
              <a:prstGeom prst="ellipse">
                <a:avLst/>
              </a:prstGeom>
              <a:solidFill>
                <a:schemeClr val="tx2"/>
              </a:solidFill>
              <a:ln w="9525">
                <a:noFill/>
                <a:round/>
                <a:headEnd/>
                <a:tailEnd/>
              </a:ln>
              <a:effectLst/>
            </p:spPr>
            <p:txBody>
              <a:bodyPr/>
              <a:lstStyle/>
              <a:p>
                <a:pPr>
                  <a:defRPr/>
                </a:pPr>
                <a:endParaRPr lang="en-US"/>
              </a:p>
            </p:txBody>
          </p:sp>
          <p:sp>
            <p:nvSpPr>
              <p:cNvPr id="23" name="Oval 16"/>
              <p:cNvSpPr>
                <a:spLocks noChangeArrowheads="1"/>
              </p:cNvSpPr>
              <p:nvPr/>
            </p:nvSpPr>
            <p:spPr bwMode="invGray">
              <a:xfrm>
                <a:off x="3243" y="4202"/>
                <a:ext cx="42" cy="41"/>
              </a:xfrm>
              <a:prstGeom prst="ellipse">
                <a:avLst/>
              </a:prstGeom>
              <a:solidFill>
                <a:schemeClr val="tx2"/>
              </a:solidFill>
              <a:ln w="9525">
                <a:noFill/>
                <a:round/>
                <a:headEnd/>
                <a:tailEnd/>
              </a:ln>
              <a:effectLst/>
            </p:spPr>
            <p:txBody>
              <a:bodyPr/>
              <a:lstStyle/>
              <a:p>
                <a:pPr>
                  <a:defRPr/>
                </a:pPr>
                <a:endParaRPr lang="en-US"/>
              </a:p>
            </p:txBody>
          </p:sp>
          <p:sp>
            <p:nvSpPr>
              <p:cNvPr id="24" name="Oval 17"/>
              <p:cNvSpPr>
                <a:spLocks noChangeArrowheads="1"/>
              </p:cNvSpPr>
              <p:nvPr/>
            </p:nvSpPr>
            <p:spPr bwMode="invGray">
              <a:xfrm>
                <a:off x="3627" y="4202"/>
                <a:ext cx="41" cy="41"/>
              </a:xfrm>
              <a:prstGeom prst="ellipse">
                <a:avLst/>
              </a:prstGeom>
              <a:solidFill>
                <a:schemeClr val="tx2"/>
              </a:solidFill>
              <a:ln w="9525">
                <a:noFill/>
                <a:round/>
                <a:headEnd/>
                <a:tailEnd/>
              </a:ln>
              <a:effectLst/>
            </p:spPr>
            <p:txBody>
              <a:bodyPr/>
              <a:lstStyle/>
              <a:p>
                <a:pPr>
                  <a:defRPr/>
                </a:pPr>
                <a:endParaRPr lang="en-US"/>
              </a:p>
            </p:txBody>
          </p:sp>
          <p:sp>
            <p:nvSpPr>
              <p:cNvPr id="25" name="Oval 18"/>
              <p:cNvSpPr>
                <a:spLocks noChangeArrowheads="1"/>
              </p:cNvSpPr>
              <p:nvPr/>
            </p:nvSpPr>
            <p:spPr bwMode="invGray">
              <a:xfrm>
                <a:off x="4011" y="4202"/>
                <a:ext cx="41" cy="41"/>
              </a:xfrm>
              <a:prstGeom prst="ellipse">
                <a:avLst/>
              </a:prstGeom>
              <a:solidFill>
                <a:schemeClr val="tx2"/>
              </a:solidFill>
              <a:ln w="9525">
                <a:noFill/>
                <a:round/>
                <a:headEnd/>
                <a:tailEnd/>
              </a:ln>
              <a:effectLst/>
            </p:spPr>
            <p:txBody>
              <a:bodyPr/>
              <a:lstStyle/>
              <a:p>
                <a:pPr>
                  <a:defRPr/>
                </a:pPr>
                <a:endParaRPr lang="en-US"/>
              </a:p>
            </p:txBody>
          </p:sp>
          <p:sp>
            <p:nvSpPr>
              <p:cNvPr id="26" name="Oval 19"/>
              <p:cNvSpPr>
                <a:spLocks noChangeArrowheads="1"/>
              </p:cNvSpPr>
              <p:nvPr/>
            </p:nvSpPr>
            <p:spPr bwMode="invGray">
              <a:xfrm>
                <a:off x="4395" y="4202"/>
                <a:ext cx="42" cy="41"/>
              </a:xfrm>
              <a:prstGeom prst="ellipse">
                <a:avLst/>
              </a:prstGeom>
              <a:solidFill>
                <a:schemeClr val="tx2"/>
              </a:solidFill>
              <a:ln w="9525">
                <a:noFill/>
                <a:round/>
                <a:headEnd/>
                <a:tailEnd/>
              </a:ln>
              <a:effectLst/>
            </p:spPr>
            <p:txBody>
              <a:bodyPr/>
              <a:lstStyle/>
              <a:p>
                <a:pPr>
                  <a:defRPr/>
                </a:pPr>
                <a:endParaRPr lang="en-US"/>
              </a:p>
            </p:txBody>
          </p:sp>
          <p:sp>
            <p:nvSpPr>
              <p:cNvPr id="27" name="Oval 20"/>
              <p:cNvSpPr>
                <a:spLocks noChangeArrowheads="1"/>
              </p:cNvSpPr>
              <p:nvPr/>
            </p:nvSpPr>
            <p:spPr bwMode="invGray">
              <a:xfrm>
                <a:off x="4779" y="4202"/>
                <a:ext cx="42" cy="41"/>
              </a:xfrm>
              <a:prstGeom prst="ellipse">
                <a:avLst/>
              </a:prstGeom>
              <a:solidFill>
                <a:schemeClr val="tx2"/>
              </a:solidFill>
              <a:ln w="9525">
                <a:noFill/>
                <a:round/>
                <a:headEnd/>
                <a:tailEnd/>
              </a:ln>
              <a:effectLst/>
            </p:spPr>
            <p:txBody>
              <a:bodyPr/>
              <a:lstStyle/>
              <a:p>
                <a:pPr>
                  <a:defRPr/>
                </a:pPr>
                <a:endParaRPr lang="en-US"/>
              </a:p>
            </p:txBody>
          </p:sp>
          <p:sp>
            <p:nvSpPr>
              <p:cNvPr id="28" name="Oval 21"/>
              <p:cNvSpPr>
                <a:spLocks noChangeArrowheads="1"/>
              </p:cNvSpPr>
              <p:nvPr/>
            </p:nvSpPr>
            <p:spPr bwMode="invGray">
              <a:xfrm>
                <a:off x="5163" y="4202"/>
                <a:ext cx="42" cy="41"/>
              </a:xfrm>
              <a:prstGeom prst="ellipse">
                <a:avLst/>
              </a:prstGeom>
              <a:solidFill>
                <a:schemeClr val="tx2"/>
              </a:solidFill>
              <a:ln w="9525">
                <a:noFill/>
                <a:round/>
                <a:headEnd/>
                <a:tailEnd/>
              </a:ln>
              <a:effectLst/>
            </p:spPr>
            <p:txBody>
              <a:bodyPr/>
              <a:lstStyle/>
              <a:p>
                <a:pPr>
                  <a:defRPr/>
                </a:pPr>
                <a:endParaRPr lang="en-US"/>
              </a:p>
            </p:txBody>
          </p:sp>
          <p:sp>
            <p:nvSpPr>
              <p:cNvPr id="29" name="Oval 22"/>
              <p:cNvSpPr>
                <a:spLocks noChangeArrowheads="1"/>
              </p:cNvSpPr>
              <p:nvPr/>
            </p:nvSpPr>
            <p:spPr bwMode="invGray">
              <a:xfrm>
                <a:off x="5547" y="4202"/>
                <a:ext cx="41" cy="41"/>
              </a:xfrm>
              <a:prstGeom prst="ellipse">
                <a:avLst/>
              </a:prstGeom>
              <a:solidFill>
                <a:schemeClr val="tx2"/>
              </a:solidFill>
              <a:ln w="9525">
                <a:noFill/>
                <a:round/>
                <a:headEnd/>
                <a:tailEnd/>
              </a:ln>
              <a:effectLst/>
            </p:spPr>
            <p:txBody>
              <a:bodyPr/>
              <a:lstStyle/>
              <a:p>
                <a:pPr>
                  <a:defRPr/>
                </a:pPr>
                <a:endParaRPr lang="en-US"/>
              </a:p>
            </p:txBody>
          </p:sp>
        </p:grpSp>
        <p:sp>
          <p:nvSpPr>
            <p:cNvPr id="17" name="Oval 23"/>
            <p:cNvSpPr>
              <a:spLocks noChangeArrowheads="1"/>
            </p:cNvSpPr>
            <p:nvPr/>
          </p:nvSpPr>
          <p:spPr bwMode="invGray">
            <a:xfrm>
              <a:off x="555" y="507"/>
              <a:ext cx="42" cy="40"/>
            </a:xfrm>
            <a:prstGeom prst="ellipse">
              <a:avLst/>
            </a:prstGeom>
            <a:solidFill>
              <a:schemeClr val="tx2"/>
            </a:solidFill>
            <a:ln w="9525">
              <a:noFill/>
              <a:round/>
              <a:headEnd/>
              <a:tailEnd/>
            </a:ln>
            <a:effectLst/>
          </p:spPr>
          <p:txBody>
            <a:bodyPr/>
            <a:lstStyle/>
            <a:p>
              <a:pPr>
                <a:defRPr/>
              </a:pPr>
              <a:endParaRPr lang="en-US"/>
            </a:p>
          </p:txBody>
        </p:sp>
        <p:grpSp>
          <p:nvGrpSpPr>
            <p:cNvPr id="18" name="Group 24"/>
            <p:cNvGrpSpPr>
              <a:grpSpLocks/>
            </p:cNvGrpSpPr>
            <p:nvPr/>
          </p:nvGrpSpPr>
          <p:grpSpPr bwMode="auto">
            <a:xfrm>
              <a:off x="0" y="2327"/>
              <a:ext cx="1203" cy="1203"/>
              <a:chOff x="0" y="2327"/>
              <a:chExt cx="1203" cy="1203"/>
            </a:xfrm>
          </p:grpSpPr>
          <p:sp>
            <p:nvSpPr>
              <p:cNvPr id="19" name="Freeform 25"/>
              <p:cNvSpPr>
                <a:spLocks/>
              </p:cNvSpPr>
              <p:nvPr/>
            </p:nvSpPr>
            <p:spPr bwMode="invGray">
              <a:xfrm>
                <a:off x="0" y="2394"/>
                <a:ext cx="443" cy="1033"/>
              </a:xfrm>
              <a:custGeom>
                <a:avLst/>
                <a:gdLst/>
                <a:ahLst/>
                <a:cxnLst>
                  <a:cxn ang="0">
                    <a:pos x="290" y="1016"/>
                  </a:cxn>
                  <a:cxn ang="0">
                    <a:pos x="316" y="974"/>
                  </a:cxn>
                  <a:cxn ang="0">
                    <a:pos x="354" y="920"/>
                  </a:cxn>
                  <a:cxn ang="0">
                    <a:pos x="384" y="884"/>
                  </a:cxn>
                  <a:cxn ang="0">
                    <a:pos x="381" y="832"/>
                  </a:cxn>
                  <a:cxn ang="0">
                    <a:pos x="370" y="794"/>
                  </a:cxn>
                  <a:cxn ang="0">
                    <a:pos x="361" y="760"/>
                  </a:cxn>
                  <a:cxn ang="0">
                    <a:pos x="361" y="734"/>
                  </a:cxn>
                  <a:cxn ang="0">
                    <a:pos x="359" y="707"/>
                  </a:cxn>
                  <a:cxn ang="0">
                    <a:pos x="373" y="691"/>
                  </a:cxn>
                  <a:cxn ang="0">
                    <a:pos x="391" y="686"/>
                  </a:cxn>
                  <a:cxn ang="0">
                    <a:pos x="395" y="680"/>
                  </a:cxn>
                  <a:cxn ang="0">
                    <a:pos x="390" y="671"/>
                  </a:cxn>
                  <a:cxn ang="0">
                    <a:pos x="386" y="660"/>
                  </a:cxn>
                  <a:cxn ang="0">
                    <a:pos x="437" y="635"/>
                  </a:cxn>
                  <a:cxn ang="0">
                    <a:pos x="442" y="619"/>
                  </a:cxn>
                  <a:cxn ang="0">
                    <a:pos x="438" y="604"/>
                  </a:cxn>
                  <a:cxn ang="0">
                    <a:pos x="400" y="543"/>
                  </a:cxn>
                  <a:cxn ang="0">
                    <a:pos x="384" y="474"/>
                  </a:cxn>
                  <a:cxn ang="0">
                    <a:pos x="354" y="455"/>
                  </a:cxn>
                  <a:cxn ang="0">
                    <a:pos x="326" y="433"/>
                  </a:cxn>
                  <a:cxn ang="0">
                    <a:pos x="312" y="411"/>
                  </a:cxn>
                  <a:cxn ang="0">
                    <a:pos x="307" y="391"/>
                  </a:cxn>
                  <a:cxn ang="0">
                    <a:pos x="290" y="339"/>
                  </a:cxn>
                  <a:cxn ang="0">
                    <a:pos x="308" y="289"/>
                  </a:cxn>
                  <a:cxn ang="0">
                    <a:pos x="298" y="278"/>
                  </a:cxn>
                  <a:cxn ang="0">
                    <a:pos x="280" y="307"/>
                  </a:cxn>
                  <a:cxn ang="0">
                    <a:pos x="269" y="283"/>
                  </a:cxn>
                  <a:cxn ang="0">
                    <a:pos x="272" y="224"/>
                  </a:cxn>
                  <a:cxn ang="0">
                    <a:pos x="280" y="177"/>
                  </a:cxn>
                  <a:cxn ang="0">
                    <a:pos x="280" y="146"/>
                  </a:cxn>
                  <a:cxn ang="0">
                    <a:pos x="281" y="123"/>
                  </a:cxn>
                  <a:cxn ang="0">
                    <a:pos x="290" y="104"/>
                  </a:cxn>
                  <a:cxn ang="0">
                    <a:pos x="296" y="97"/>
                  </a:cxn>
                  <a:cxn ang="0">
                    <a:pos x="298" y="94"/>
                  </a:cxn>
                  <a:cxn ang="0">
                    <a:pos x="301" y="92"/>
                  </a:cxn>
                  <a:cxn ang="0">
                    <a:pos x="307" y="83"/>
                  </a:cxn>
                  <a:cxn ang="0">
                    <a:pos x="317" y="79"/>
                  </a:cxn>
                  <a:cxn ang="0">
                    <a:pos x="328" y="77"/>
                  </a:cxn>
                  <a:cxn ang="0">
                    <a:pos x="337" y="74"/>
                  </a:cxn>
                  <a:cxn ang="0">
                    <a:pos x="345" y="67"/>
                  </a:cxn>
                  <a:cxn ang="0">
                    <a:pos x="337" y="50"/>
                  </a:cxn>
                  <a:cxn ang="0">
                    <a:pos x="337" y="47"/>
                  </a:cxn>
                  <a:cxn ang="0">
                    <a:pos x="337" y="43"/>
                  </a:cxn>
                  <a:cxn ang="0">
                    <a:pos x="337" y="41"/>
                  </a:cxn>
                  <a:cxn ang="0">
                    <a:pos x="334" y="38"/>
                  </a:cxn>
                  <a:cxn ang="0">
                    <a:pos x="321" y="21"/>
                  </a:cxn>
                  <a:cxn ang="0">
                    <a:pos x="316" y="0"/>
                  </a:cxn>
                  <a:cxn ang="0">
                    <a:pos x="188" y="94"/>
                  </a:cxn>
                  <a:cxn ang="0">
                    <a:pos x="88" y="218"/>
                  </a:cxn>
                  <a:cxn ang="0">
                    <a:pos x="21" y="366"/>
                  </a:cxn>
                  <a:cxn ang="0">
                    <a:pos x="0" y="530"/>
                  </a:cxn>
                  <a:cxn ang="0">
                    <a:pos x="20" y="680"/>
                  </a:cxn>
                  <a:cxn ang="0">
                    <a:pos x="74" y="819"/>
                  </a:cxn>
                  <a:cxn ang="0">
                    <a:pos x="160" y="938"/>
                  </a:cxn>
                  <a:cxn ang="0">
                    <a:pos x="272" y="1032"/>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6" y="97"/>
                    </a:lnTo>
                    <a:lnTo>
                      <a:pt x="298" y="94"/>
                    </a:lnTo>
                    <a:lnTo>
                      <a:pt x="298" y="94"/>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50"/>
                    </a:lnTo>
                    <a:lnTo>
                      <a:pt x="337" y="47"/>
                    </a:lnTo>
                    <a:lnTo>
                      <a:pt x="337" y="47"/>
                    </a:lnTo>
                    <a:lnTo>
                      <a:pt x="337" y="43"/>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w="9525">
                <a:noFill/>
                <a:round/>
                <a:headEnd type="none" w="sm" len="sm"/>
                <a:tailEnd type="none" w="sm" len="sm"/>
              </a:ln>
              <a:effectLst/>
            </p:spPr>
            <p:txBody>
              <a:bodyPr/>
              <a:lstStyle/>
              <a:p>
                <a:pPr>
                  <a:defRPr/>
                </a:pPr>
                <a:endParaRPr lang="en-US"/>
              </a:p>
            </p:txBody>
          </p:sp>
          <p:sp>
            <p:nvSpPr>
              <p:cNvPr id="20" name="Freeform 26"/>
              <p:cNvSpPr>
                <a:spLocks/>
              </p:cNvSpPr>
              <p:nvPr/>
            </p:nvSpPr>
            <p:spPr bwMode="invGray">
              <a:xfrm>
                <a:off x="379" y="2327"/>
                <a:ext cx="824" cy="1203"/>
              </a:xfrm>
              <a:custGeom>
                <a:avLst/>
                <a:gdLst/>
                <a:ahLst/>
                <a:cxnLst>
                  <a:cxn ang="0">
                    <a:pos x="796" y="688"/>
                  </a:cxn>
                  <a:cxn ang="0">
                    <a:pos x="756" y="641"/>
                  </a:cxn>
                  <a:cxn ang="0">
                    <a:pos x="812" y="615"/>
                  </a:cxn>
                  <a:cxn ang="0">
                    <a:pos x="814" y="502"/>
                  </a:cxn>
                  <a:cxn ang="0">
                    <a:pos x="705" y="247"/>
                  </a:cxn>
                  <a:cxn ang="0">
                    <a:pos x="651" y="262"/>
                  </a:cxn>
                  <a:cxn ang="0">
                    <a:pos x="574" y="289"/>
                  </a:cxn>
                  <a:cxn ang="0">
                    <a:pos x="536" y="258"/>
                  </a:cxn>
                  <a:cxn ang="0">
                    <a:pos x="563" y="170"/>
                  </a:cxn>
                  <a:cxn ang="0">
                    <a:pos x="532" y="81"/>
                  </a:cxn>
                  <a:cxn ang="0">
                    <a:pos x="455" y="56"/>
                  </a:cxn>
                  <a:cxn ang="0">
                    <a:pos x="484" y="150"/>
                  </a:cxn>
                  <a:cxn ang="0">
                    <a:pos x="465" y="190"/>
                  </a:cxn>
                  <a:cxn ang="0">
                    <a:pos x="442" y="200"/>
                  </a:cxn>
                  <a:cxn ang="0">
                    <a:pos x="419" y="164"/>
                  </a:cxn>
                  <a:cxn ang="0">
                    <a:pos x="381" y="108"/>
                  </a:cxn>
                  <a:cxn ang="0">
                    <a:pos x="406" y="108"/>
                  </a:cxn>
                  <a:cxn ang="0">
                    <a:pos x="424" y="72"/>
                  </a:cxn>
                  <a:cxn ang="0">
                    <a:pos x="325" y="0"/>
                  </a:cxn>
                  <a:cxn ang="0">
                    <a:pos x="281" y="27"/>
                  </a:cxn>
                  <a:cxn ang="0">
                    <a:pos x="240" y="72"/>
                  </a:cxn>
                  <a:cxn ang="0">
                    <a:pos x="209" y="114"/>
                  </a:cxn>
                  <a:cxn ang="0">
                    <a:pos x="209" y="150"/>
                  </a:cxn>
                  <a:cxn ang="0">
                    <a:pos x="240" y="164"/>
                  </a:cxn>
                  <a:cxn ang="0">
                    <a:pos x="209" y="222"/>
                  </a:cxn>
                  <a:cxn ang="0">
                    <a:pos x="213" y="242"/>
                  </a:cxn>
                  <a:cxn ang="0">
                    <a:pos x="267" y="222"/>
                  </a:cxn>
                  <a:cxn ang="0">
                    <a:pos x="303" y="170"/>
                  </a:cxn>
                  <a:cxn ang="0">
                    <a:pos x="354" y="231"/>
                  </a:cxn>
                  <a:cxn ang="0">
                    <a:pos x="372" y="291"/>
                  </a:cxn>
                  <a:cxn ang="0">
                    <a:pos x="348" y="294"/>
                  </a:cxn>
                  <a:cxn ang="0">
                    <a:pos x="298" y="309"/>
                  </a:cxn>
                  <a:cxn ang="0">
                    <a:pos x="323" y="330"/>
                  </a:cxn>
                  <a:cxn ang="0">
                    <a:pos x="260" y="339"/>
                  </a:cxn>
                  <a:cxn ang="0">
                    <a:pos x="189" y="411"/>
                  </a:cxn>
                  <a:cxn ang="0">
                    <a:pos x="184" y="469"/>
                  </a:cxn>
                  <a:cxn ang="0">
                    <a:pos x="148" y="435"/>
                  </a:cxn>
                  <a:cxn ang="0">
                    <a:pos x="83" y="402"/>
                  </a:cxn>
                  <a:cxn ang="0">
                    <a:pos x="0" y="455"/>
                  </a:cxn>
                  <a:cxn ang="0">
                    <a:pos x="54" y="496"/>
                  </a:cxn>
                  <a:cxn ang="0">
                    <a:pos x="74" y="485"/>
                  </a:cxn>
                  <a:cxn ang="0">
                    <a:pos x="54" y="608"/>
                  </a:cxn>
                  <a:cxn ang="0">
                    <a:pos x="132" y="641"/>
                  </a:cxn>
                  <a:cxn ang="0">
                    <a:pos x="195" y="661"/>
                  </a:cxn>
                  <a:cxn ang="0">
                    <a:pos x="249" y="744"/>
                  </a:cxn>
                  <a:cxn ang="0">
                    <a:pos x="334" y="886"/>
                  </a:cxn>
                  <a:cxn ang="0">
                    <a:pos x="391" y="1007"/>
                  </a:cxn>
                  <a:cxn ang="0">
                    <a:pos x="292" y="1052"/>
                  </a:cxn>
                  <a:cxn ang="0">
                    <a:pos x="182" y="1105"/>
                  </a:cxn>
                  <a:cxn ang="0">
                    <a:pos x="68" y="1180"/>
                  </a:cxn>
                  <a:cxn ang="0">
                    <a:pos x="200" y="1202"/>
                  </a:cxn>
                  <a:cxn ang="0">
                    <a:pos x="417" y="1168"/>
                  </a:cxn>
                  <a:cxn ang="0">
                    <a:pos x="613" y="1052"/>
                  </a:cxn>
                  <a:cxn ang="0">
                    <a:pos x="610" y="929"/>
                  </a:cxn>
                  <a:cxn ang="0">
                    <a:pos x="543" y="888"/>
                  </a:cxn>
                  <a:cxn ang="0">
                    <a:pos x="567" y="791"/>
                  </a:cxn>
                  <a:cxn ang="0">
                    <a:pos x="655" y="738"/>
                  </a:cxn>
                  <a:cxn ang="0">
                    <a:pos x="725" y="713"/>
                  </a:cxn>
                  <a:cxn ang="0">
                    <a:pos x="792" y="729"/>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108"/>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0"/>
                    </a:lnTo>
                    <a:lnTo>
                      <a:pt x="209" y="110"/>
                    </a:lnTo>
                    <a:lnTo>
                      <a:pt x="209" y="114"/>
                    </a:lnTo>
                    <a:lnTo>
                      <a:pt x="184" y="139"/>
                    </a:lnTo>
                    <a:lnTo>
                      <a:pt x="184" y="139"/>
                    </a:lnTo>
                    <a:lnTo>
                      <a:pt x="184" y="139"/>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09" y="238"/>
                    </a:lnTo>
                    <a:lnTo>
                      <a:pt x="213" y="242"/>
                    </a:lnTo>
                    <a:lnTo>
                      <a:pt x="213" y="242"/>
                    </a:lnTo>
                    <a:lnTo>
                      <a:pt x="215" y="244"/>
                    </a:lnTo>
                    <a:lnTo>
                      <a:pt x="231" y="233"/>
                    </a:lnTo>
                    <a:lnTo>
                      <a:pt x="260" y="231"/>
                    </a:lnTo>
                    <a:lnTo>
                      <a:pt x="260" y="227"/>
                    </a:lnTo>
                    <a:lnTo>
                      <a:pt x="262" y="226"/>
                    </a:lnTo>
                    <a:lnTo>
                      <a:pt x="265" y="226"/>
                    </a:lnTo>
                    <a:lnTo>
                      <a:pt x="267" y="222"/>
                    </a:lnTo>
                    <a:lnTo>
                      <a:pt x="267" y="200"/>
                    </a:lnTo>
                    <a:lnTo>
                      <a:pt x="289" y="155"/>
                    </a:lnTo>
                    <a:lnTo>
                      <a:pt x="289" y="155"/>
                    </a:lnTo>
                    <a:lnTo>
                      <a:pt x="292" y="155"/>
                    </a:lnTo>
                    <a:lnTo>
                      <a:pt x="292"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23" y="330"/>
                    </a:lnTo>
                    <a:lnTo>
                      <a:pt x="319" y="334"/>
                    </a:lnTo>
                    <a:lnTo>
                      <a:pt x="317" y="339"/>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w="9525">
                <a:noFill/>
                <a:round/>
                <a:headEnd type="none" w="sm" len="sm"/>
                <a:tailEnd type="none" w="sm" len="sm"/>
              </a:ln>
              <a:effectLst/>
            </p:spPr>
            <p:txBody>
              <a:bodyPr/>
              <a:lstStyle/>
              <a:p>
                <a:pPr>
                  <a:defRPr/>
                </a:pPr>
                <a:endParaRPr lang="en-US"/>
              </a:p>
            </p:txBody>
          </p:sp>
          <p:sp>
            <p:nvSpPr>
              <p:cNvPr id="21" name="Freeform 27"/>
              <p:cNvSpPr>
                <a:spLocks/>
              </p:cNvSpPr>
              <p:nvPr/>
            </p:nvSpPr>
            <p:spPr bwMode="invGray">
              <a:xfrm>
                <a:off x="530" y="2834"/>
                <a:ext cx="63" cy="73"/>
              </a:xfrm>
              <a:custGeom>
                <a:avLst/>
                <a:gdLst/>
                <a:ahLst/>
                <a:cxnLst>
                  <a:cxn ang="0">
                    <a:pos x="42" y="65"/>
                  </a:cxn>
                  <a:cxn ang="0">
                    <a:pos x="58" y="72"/>
                  </a:cxn>
                  <a:cxn ang="0">
                    <a:pos x="62" y="72"/>
                  </a:cxn>
                  <a:cxn ang="0">
                    <a:pos x="62" y="67"/>
                  </a:cxn>
                  <a:cxn ang="0">
                    <a:pos x="58" y="65"/>
                  </a:cxn>
                  <a:cxn ang="0">
                    <a:pos x="58" y="62"/>
                  </a:cxn>
                  <a:cxn ang="0">
                    <a:pos x="44" y="56"/>
                  </a:cxn>
                  <a:cxn ang="0">
                    <a:pos x="37" y="45"/>
                  </a:cxn>
                  <a:cxn ang="0">
                    <a:pos x="31" y="34"/>
                  </a:cxn>
                  <a:cxn ang="0">
                    <a:pos x="26" y="20"/>
                  </a:cxn>
                  <a:cxn ang="0">
                    <a:pos x="9" y="0"/>
                  </a:cxn>
                  <a:cxn ang="0">
                    <a:pos x="6" y="4"/>
                  </a:cxn>
                  <a:cxn ang="0">
                    <a:pos x="2" y="9"/>
                  </a:cxn>
                  <a:cxn ang="0">
                    <a:pos x="0" y="11"/>
                  </a:cxn>
                  <a:cxn ang="0">
                    <a:pos x="0" y="18"/>
                  </a:cxn>
                  <a:cxn ang="0">
                    <a:pos x="0" y="20"/>
                  </a:cxn>
                  <a:cxn ang="0">
                    <a:pos x="0" y="20"/>
                  </a:cxn>
                  <a:cxn ang="0">
                    <a:pos x="0" y="20"/>
                  </a:cxn>
                  <a:cxn ang="0">
                    <a:pos x="0" y="20"/>
                  </a:cxn>
                  <a:cxn ang="0">
                    <a:pos x="9" y="31"/>
                  </a:cxn>
                  <a:cxn ang="0">
                    <a:pos x="20" y="45"/>
                  </a:cxn>
                  <a:cxn ang="0">
                    <a:pos x="31" y="56"/>
                  </a:cxn>
                  <a:cxn ang="0">
                    <a:pos x="42" y="6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0" y="20"/>
                    </a:lnTo>
                    <a:lnTo>
                      <a:pt x="0" y="20"/>
                    </a:lnTo>
                    <a:lnTo>
                      <a:pt x="0" y="20"/>
                    </a:lnTo>
                    <a:lnTo>
                      <a:pt x="9" y="31"/>
                    </a:lnTo>
                    <a:lnTo>
                      <a:pt x="20" y="45"/>
                    </a:lnTo>
                    <a:lnTo>
                      <a:pt x="31" y="56"/>
                    </a:lnTo>
                    <a:lnTo>
                      <a:pt x="42" y="65"/>
                    </a:lnTo>
                  </a:path>
                </a:pathLst>
              </a:custGeom>
              <a:solidFill>
                <a:schemeClr val="folHlink"/>
              </a:solidFill>
              <a:ln w="9525">
                <a:noFill/>
                <a:round/>
                <a:headEnd type="none" w="sm" len="sm"/>
                <a:tailEnd type="none" w="sm" len="sm"/>
              </a:ln>
              <a:effectLst/>
            </p:spPr>
            <p:txBody>
              <a:bodyPr/>
              <a:lstStyle/>
              <a:p>
                <a:pPr>
                  <a:defRPr/>
                </a:pPr>
                <a:endParaRPr lang="en-US"/>
              </a:p>
            </p:txBody>
          </p:sp>
        </p:grpSp>
      </p:grpSp>
      <p:sp>
        <p:nvSpPr>
          <p:cNvPr id="19484"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9485"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30" name="Rectangle 30"/>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1" name="Rectangle 31"/>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2" name="Rectangle 32"/>
          <p:cNvSpPr>
            <a:spLocks noGrp="1" noChangeArrowheads="1"/>
          </p:cNvSpPr>
          <p:nvPr>
            <p:ph type="sldNum" sz="quarter" idx="12"/>
          </p:nvPr>
        </p:nvSpPr>
        <p:spPr/>
        <p:txBody>
          <a:bodyPr/>
          <a:lstStyle>
            <a:lvl1pPr>
              <a:defRPr>
                <a:solidFill>
                  <a:srgbClr val="FFFFFF"/>
                </a:solidFill>
              </a:defRPr>
            </a:lvl1pPr>
          </a:lstStyle>
          <a:p>
            <a:pPr>
              <a:defRPr/>
            </a:pPr>
            <a:fld id="{B2DB4922-194F-467D-8555-9ED4D871093D}" type="slidenum">
              <a:rPr lang="en-US"/>
              <a:pPr>
                <a:defRPr/>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E0A365D2-7580-405B-9378-9D3415EA2389}" type="slidenum">
              <a:rPr lang="en-US"/>
              <a:pPr>
                <a:defRPr/>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C9168D19-0FA3-4B08-A2B2-7A6B22EFA4BE}" type="slidenum">
              <a:rPr lang="en-US"/>
              <a:pPr>
                <a:defRPr/>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45A07DEE-965F-4A1E-B842-718BD7396F21}" type="slidenum">
              <a:rPr lang="en-US"/>
              <a:pPr>
                <a:defRPr/>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9B841ECE-4C0A-45E3-A8C1-8691FADB5898}"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FE2E8A21-050D-4240-8658-3100FDE07B12}" type="slidenum">
              <a:rPr lang="en-US"/>
              <a:pPr>
                <a:defRPr/>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6770A5FC-97DE-4F9B-B342-0A573B7BAA23}" type="slidenum">
              <a:rPr lang="en-US"/>
              <a:pPr>
                <a:defRPr/>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B63EB07A-3C65-419F-B3EA-A8A224D9B575}" type="slidenum">
              <a:rPr lang="en-US"/>
              <a:pPr>
                <a:defRPr/>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2E33D4E1-29F2-44BD-AE5C-9157AD1B3CFB}" type="slidenum">
              <a:rPr lang="en-US"/>
              <a:pPr>
                <a:defRPr/>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E30A9475-829C-432D-A2E6-C09E591F439E}" type="slidenum">
              <a:rPr lang="en-US"/>
              <a:pPr>
                <a:defRPr/>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3C9C5899-EBA4-44A4-A761-850BD8591E59}" type="slidenum">
              <a:rPr lang="en-US"/>
              <a:pPr>
                <a:defRPr/>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4FDB14BE-622C-4C97-9EA5-9B44CFC20ECE}" type="slidenum">
              <a:rPr lang="en-US"/>
              <a:pPr>
                <a:defRPr/>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6C7D120A-39C3-49FD-BC8F-258A365CF9C5}" type="slidenum">
              <a:rPr lang="en-US"/>
              <a:pPr>
                <a:defRPr/>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685800" y="117475"/>
            <a:ext cx="8456613" cy="6738938"/>
            <a:chOff x="432" y="74"/>
            <a:chExt cx="5327" cy="4245"/>
          </a:xfrm>
        </p:grpSpPr>
        <p:sp>
          <p:nvSpPr>
            <p:cNvPr id="18435" name="Rectangle 3"/>
            <p:cNvSpPr>
              <a:spLocks noChangeArrowheads="1"/>
            </p:cNvSpPr>
            <p:nvPr/>
          </p:nvSpPr>
          <p:spPr bwMode="invGray">
            <a:xfrm>
              <a:off x="432" y="4176"/>
              <a:ext cx="2208" cy="143"/>
            </a:xfrm>
            <a:prstGeom prst="rect">
              <a:avLst/>
            </a:prstGeom>
            <a:solidFill>
              <a:schemeClr val="hlink"/>
            </a:solidFill>
            <a:ln w="9525">
              <a:noFill/>
              <a:miter lim="800000"/>
              <a:headEnd/>
              <a:tailEnd/>
            </a:ln>
            <a:effectLst/>
          </p:spPr>
          <p:txBody>
            <a:bodyPr/>
            <a:lstStyle/>
            <a:p>
              <a:pPr>
                <a:defRPr/>
              </a:pPr>
              <a:endParaRPr lang="en-US"/>
            </a:p>
          </p:txBody>
        </p:sp>
        <p:grpSp>
          <p:nvGrpSpPr>
            <p:cNvPr id="7177" name="Group 4"/>
            <p:cNvGrpSpPr>
              <a:grpSpLocks/>
            </p:cNvGrpSpPr>
            <p:nvPr/>
          </p:nvGrpSpPr>
          <p:grpSpPr bwMode="auto">
            <a:xfrm>
              <a:off x="2859" y="4250"/>
              <a:ext cx="2729" cy="41"/>
              <a:chOff x="2859" y="4250"/>
              <a:chExt cx="2729" cy="41"/>
            </a:xfrm>
          </p:grpSpPr>
          <p:sp>
            <p:nvSpPr>
              <p:cNvPr id="18437" name="Oval 5"/>
              <p:cNvSpPr>
                <a:spLocks noChangeArrowheads="1"/>
              </p:cNvSpPr>
              <p:nvPr/>
            </p:nvSpPr>
            <p:spPr bwMode="invGray">
              <a:xfrm>
                <a:off x="2859" y="4250"/>
                <a:ext cx="42" cy="41"/>
              </a:xfrm>
              <a:prstGeom prst="ellipse">
                <a:avLst/>
              </a:prstGeom>
              <a:solidFill>
                <a:schemeClr val="tx2"/>
              </a:solidFill>
              <a:ln w="9525">
                <a:noFill/>
                <a:round/>
                <a:headEnd/>
                <a:tailEnd/>
              </a:ln>
              <a:effectLst/>
            </p:spPr>
            <p:txBody>
              <a:bodyPr/>
              <a:lstStyle/>
              <a:p>
                <a:pPr>
                  <a:defRPr/>
                </a:pPr>
                <a:endParaRPr lang="en-US"/>
              </a:p>
            </p:txBody>
          </p:sp>
          <p:sp>
            <p:nvSpPr>
              <p:cNvPr id="18438" name="Oval 6"/>
              <p:cNvSpPr>
                <a:spLocks noChangeArrowheads="1"/>
              </p:cNvSpPr>
              <p:nvPr/>
            </p:nvSpPr>
            <p:spPr bwMode="invGray">
              <a:xfrm>
                <a:off x="3243" y="4250"/>
                <a:ext cx="42" cy="41"/>
              </a:xfrm>
              <a:prstGeom prst="ellipse">
                <a:avLst/>
              </a:prstGeom>
              <a:solidFill>
                <a:schemeClr val="tx2"/>
              </a:solidFill>
              <a:ln w="9525">
                <a:noFill/>
                <a:round/>
                <a:headEnd/>
                <a:tailEnd/>
              </a:ln>
              <a:effectLst/>
            </p:spPr>
            <p:txBody>
              <a:bodyPr/>
              <a:lstStyle/>
              <a:p>
                <a:pPr>
                  <a:defRPr/>
                </a:pPr>
                <a:endParaRPr lang="en-US"/>
              </a:p>
            </p:txBody>
          </p:sp>
          <p:sp>
            <p:nvSpPr>
              <p:cNvPr id="18439" name="Oval 7"/>
              <p:cNvSpPr>
                <a:spLocks noChangeArrowheads="1"/>
              </p:cNvSpPr>
              <p:nvPr/>
            </p:nvSpPr>
            <p:spPr bwMode="invGray">
              <a:xfrm>
                <a:off x="3627" y="4250"/>
                <a:ext cx="41" cy="41"/>
              </a:xfrm>
              <a:prstGeom prst="ellipse">
                <a:avLst/>
              </a:prstGeom>
              <a:solidFill>
                <a:schemeClr val="tx2"/>
              </a:solidFill>
              <a:ln w="9525">
                <a:noFill/>
                <a:round/>
                <a:headEnd/>
                <a:tailEnd/>
              </a:ln>
              <a:effectLst/>
            </p:spPr>
            <p:txBody>
              <a:bodyPr/>
              <a:lstStyle/>
              <a:p>
                <a:pPr>
                  <a:defRPr/>
                </a:pPr>
                <a:endParaRPr lang="en-US"/>
              </a:p>
            </p:txBody>
          </p:sp>
          <p:sp>
            <p:nvSpPr>
              <p:cNvPr id="18440" name="Oval 8"/>
              <p:cNvSpPr>
                <a:spLocks noChangeArrowheads="1"/>
              </p:cNvSpPr>
              <p:nvPr/>
            </p:nvSpPr>
            <p:spPr bwMode="invGray">
              <a:xfrm>
                <a:off x="4011" y="4250"/>
                <a:ext cx="41" cy="41"/>
              </a:xfrm>
              <a:prstGeom prst="ellipse">
                <a:avLst/>
              </a:prstGeom>
              <a:solidFill>
                <a:schemeClr val="tx2"/>
              </a:solidFill>
              <a:ln w="9525">
                <a:noFill/>
                <a:round/>
                <a:headEnd/>
                <a:tailEnd/>
              </a:ln>
              <a:effectLst/>
            </p:spPr>
            <p:txBody>
              <a:bodyPr/>
              <a:lstStyle/>
              <a:p>
                <a:pPr>
                  <a:defRPr/>
                </a:pPr>
                <a:endParaRPr lang="en-US"/>
              </a:p>
            </p:txBody>
          </p:sp>
          <p:sp>
            <p:nvSpPr>
              <p:cNvPr id="18441" name="Oval 9"/>
              <p:cNvSpPr>
                <a:spLocks noChangeArrowheads="1"/>
              </p:cNvSpPr>
              <p:nvPr/>
            </p:nvSpPr>
            <p:spPr bwMode="invGray">
              <a:xfrm>
                <a:off x="4395" y="4250"/>
                <a:ext cx="42" cy="41"/>
              </a:xfrm>
              <a:prstGeom prst="ellipse">
                <a:avLst/>
              </a:prstGeom>
              <a:solidFill>
                <a:schemeClr val="tx2"/>
              </a:solidFill>
              <a:ln w="9525">
                <a:noFill/>
                <a:round/>
                <a:headEnd/>
                <a:tailEnd/>
              </a:ln>
              <a:effectLst/>
            </p:spPr>
            <p:txBody>
              <a:bodyPr/>
              <a:lstStyle/>
              <a:p>
                <a:pPr>
                  <a:defRPr/>
                </a:pPr>
                <a:endParaRPr lang="en-US"/>
              </a:p>
            </p:txBody>
          </p:sp>
          <p:sp>
            <p:nvSpPr>
              <p:cNvPr id="18442" name="Oval 10"/>
              <p:cNvSpPr>
                <a:spLocks noChangeArrowheads="1"/>
              </p:cNvSpPr>
              <p:nvPr/>
            </p:nvSpPr>
            <p:spPr bwMode="invGray">
              <a:xfrm>
                <a:off x="4779" y="4250"/>
                <a:ext cx="42" cy="41"/>
              </a:xfrm>
              <a:prstGeom prst="ellipse">
                <a:avLst/>
              </a:prstGeom>
              <a:solidFill>
                <a:schemeClr val="tx2"/>
              </a:solidFill>
              <a:ln w="9525">
                <a:noFill/>
                <a:round/>
                <a:headEnd/>
                <a:tailEnd/>
              </a:ln>
              <a:effectLst/>
            </p:spPr>
            <p:txBody>
              <a:bodyPr/>
              <a:lstStyle/>
              <a:p>
                <a:pPr>
                  <a:defRPr/>
                </a:pPr>
                <a:endParaRPr lang="en-US"/>
              </a:p>
            </p:txBody>
          </p:sp>
          <p:sp>
            <p:nvSpPr>
              <p:cNvPr id="18443" name="Oval 11"/>
              <p:cNvSpPr>
                <a:spLocks noChangeArrowheads="1"/>
              </p:cNvSpPr>
              <p:nvPr/>
            </p:nvSpPr>
            <p:spPr bwMode="invGray">
              <a:xfrm>
                <a:off x="5163" y="4250"/>
                <a:ext cx="42" cy="41"/>
              </a:xfrm>
              <a:prstGeom prst="ellipse">
                <a:avLst/>
              </a:prstGeom>
              <a:solidFill>
                <a:schemeClr val="tx2"/>
              </a:solidFill>
              <a:ln w="9525">
                <a:noFill/>
                <a:round/>
                <a:headEnd/>
                <a:tailEnd/>
              </a:ln>
              <a:effectLst/>
            </p:spPr>
            <p:txBody>
              <a:bodyPr/>
              <a:lstStyle/>
              <a:p>
                <a:pPr>
                  <a:defRPr/>
                </a:pPr>
                <a:endParaRPr lang="en-US"/>
              </a:p>
            </p:txBody>
          </p:sp>
          <p:sp>
            <p:nvSpPr>
              <p:cNvPr id="18444" name="Oval 12"/>
              <p:cNvSpPr>
                <a:spLocks noChangeArrowheads="1"/>
              </p:cNvSpPr>
              <p:nvPr/>
            </p:nvSpPr>
            <p:spPr bwMode="invGray">
              <a:xfrm>
                <a:off x="5547" y="4250"/>
                <a:ext cx="41" cy="41"/>
              </a:xfrm>
              <a:prstGeom prst="ellipse">
                <a:avLst/>
              </a:prstGeom>
              <a:solidFill>
                <a:schemeClr val="tx2"/>
              </a:solidFill>
              <a:ln w="9525">
                <a:noFill/>
                <a:round/>
                <a:headEnd/>
                <a:tailEnd/>
              </a:ln>
              <a:effectLst/>
            </p:spPr>
            <p:txBody>
              <a:bodyPr/>
              <a:lstStyle/>
              <a:p>
                <a:pPr>
                  <a:defRPr/>
                </a:pPr>
                <a:endParaRPr lang="en-US"/>
              </a:p>
            </p:txBody>
          </p:sp>
        </p:grpSp>
        <p:sp>
          <p:nvSpPr>
            <p:cNvPr id="18445" name="Rectangle 13"/>
            <p:cNvSpPr>
              <a:spLocks noChangeArrowheads="1"/>
            </p:cNvSpPr>
            <p:nvPr/>
          </p:nvSpPr>
          <p:spPr bwMode="invGray">
            <a:xfrm>
              <a:off x="480" y="480"/>
              <a:ext cx="5279" cy="480"/>
            </a:xfrm>
            <a:prstGeom prst="rect">
              <a:avLst/>
            </a:prstGeom>
            <a:solidFill>
              <a:schemeClr val="hlink"/>
            </a:solidFill>
            <a:ln w="9525">
              <a:noFill/>
              <a:miter lim="800000"/>
              <a:headEnd/>
              <a:tailEnd/>
            </a:ln>
            <a:effectLst/>
          </p:spPr>
          <p:txBody>
            <a:bodyPr/>
            <a:lstStyle/>
            <a:p>
              <a:pPr>
                <a:defRPr/>
              </a:pPr>
              <a:endParaRPr lang="en-US"/>
            </a:p>
          </p:txBody>
        </p:sp>
        <p:sp>
          <p:nvSpPr>
            <p:cNvPr id="18446" name="Oval 14"/>
            <p:cNvSpPr>
              <a:spLocks noChangeArrowheads="1"/>
            </p:cNvSpPr>
            <p:nvPr/>
          </p:nvSpPr>
          <p:spPr bwMode="invGray">
            <a:xfrm>
              <a:off x="507" y="74"/>
              <a:ext cx="42" cy="42"/>
            </a:xfrm>
            <a:prstGeom prst="ellipse">
              <a:avLst/>
            </a:prstGeom>
            <a:solidFill>
              <a:schemeClr val="tx2"/>
            </a:solidFill>
            <a:ln w="9525">
              <a:noFill/>
              <a:round/>
              <a:headEnd/>
              <a:tailEnd/>
            </a:ln>
            <a:effectLst/>
          </p:spPr>
          <p:txBody>
            <a:bodyPr/>
            <a:lstStyle/>
            <a:p>
              <a:pPr>
                <a:defRPr/>
              </a:pPr>
              <a:endParaRPr lang="en-US"/>
            </a:p>
          </p:txBody>
        </p:sp>
        <p:sp>
          <p:nvSpPr>
            <p:cNvPr id="18447" name="Oval 15"/>
            <p:cNvSpPr>
              <a:spLocks noChangeArrowheads="1"/>
            </p:cNvSpPr>
            <p:nvPr/>
          </p:nvSpPr>
          <p:spPr bwMode="invGray">
            <a:xfrm>
              <a:off x="507" y="219"/>
              <a:ext cx="42" cy="41"/>
            </a:xfrm>
            <a:prstGeom prst="ellipse">
              <a:avLst/>
            </a:prstGeom>
            <a:solidFill>
              <a:schemeClr val="tx2"/>
            </a:solidFill>
            <a:ln w="9525">
              <a:noFill/>
              <a:round/>
              <a:headEnd/>
              <a:tailEnd/>
            </a:ln>
            <a:effectLst/>
          </p:spPr>
          <p:txBody>
            <a:bodyPr/>
            <a:lstStyle/>
            <a:p>
              <a:pPr>
                <a:defRPr/>
              </a:pPr>
              <a:endParaRPr lang="en-US"/>
            </a:p>
          </p:txBody>
        </p:sp>
        <p:sp>
          <p:nvSpPr>
            <p:cNvPr id="18448" name="Oval 16"/>
            <p:cNvSpPr>
              <a:spLocks noChangeArrowheads="1"/>
            </p:cNvSpPr>
            <p:nvPr/>
          </p:nvSpPr>
          <p:spPr bwMode="invGray">
            <a:xfrm>
              <a:off x="507" y="362"/>
              <a:ext cx="42" cy="41"/>
            </a:xfrm>
            <a:prstGeom prst="ellipse">
              <a:avLst/>
            </a:prstGeom>
            <a:solidFill>
              <a:schemeClr val="tx2"/>
            </a:solidFill>
            <a:ln w="9525">
              <a:noFill/>
              <a:round/>
              <a:headEnd/>
              <a:tailEnd/>
            </a:ln>
            <a:effectLst/>
          </p:spPr>
          <p:txBody>
            <a:bodyPr/>
            <a:lstStyle/>
            <a:p>
              <a:pPr>
                <a:defRPr/>
              </a:pPr>
              <a:endParaRPr lang="en-US"/>
            </a:p>
          </p:txBody>
        </p:sp>
      </p:grpSp>
      <p:sp>
        <p:nvSpPr>
          <p:cNvPr id="7171" name="Rectangle 17"/>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7172" name="Rectangle 1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51"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spcBef>
                <a:spcPct val="50000"/>
              </a:spcBef>
              <a:defRPr sz="1400"/>
            </a:lvl1pPr>
          </a:lstStyle>
          <a:p>
            <a:pPr>
              <a:defRPr/>
            </a:pPr>
            <a:endParaRPr lang="en-US"/>
          </a:p>
        </p:txBody>
      </p:sp>
      <p:sp>
        <p:nvSpPr>
          <p:cNvPr id="18452"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pPr>
              <a:defRPr/>
            </a:pPr>
            <a:endParaRPr lang="en-US"/>
          </a:p>
        </p:txBody>
      </p:sp>
      <p:sp>
        <p:nvSpPr>
          <p:cNvPr id="18453"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a:defRPr/>
            </a:pPr>
            <a:fld id="{16ED0FB9-1CEF-4347-BC53-C4128532373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14"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transition>
    <p:random/>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www.immunize-utah.org/"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le.utah.gov/UtahCode/getCodeSection?code=53A-17a-106"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le.utah.gov/UtahCode/getCodeSection?code=53A-11-301"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11.wmf"/></Relationships>
</file>

<file path=ppt/slides/_rels/slide35.xml.rels><?xml version="1.0" encoding="UTF-8" standalone="yes"?>
<Relationships xmlns="http://schemas.openxmlformats.org/package/2006/relationships"><Relationship Id="rId3" Type="http://schemas.openxmlformats.org/officeDocument/2006/relationships/hyperlink" Target="http://www.ualhd.org/lhds.html" TargetMode="External"/><Relationship Id="rId2" Type="http://schemas.openxmlformats.org/officeDocument/2006/relationships/hyperlink" Target="http://health.utah.gov/epi/cdepi/daycarebook.pdf"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immunize-utah.org/pdf/2012-2013_Immunization_Guidebook.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cdc.gov/" TargetMode="External"/><Relationship Id="rId4" Type="http://schemas.openxmlformats.org/officeDocument/2006/relationships/hyperlink" Target="http://www.immunize-utah.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381000"/>
            <a:ext cx="8610600" cy="2133600"/>
          </a:xfrm>
        </p:spPr>
        <p:txBody>
          <a:bodyPr/>
          <a:lstStyle/>
          <a:p>
            <a:pPr>
              <a:defRPr/>
            </a:pPr>
            <a:r>
              <a:rPr lang="en-US" b="1" dirty="0" smtClean="0">
                <a:solidFill>
                  <a:srgbClr val="FFFF66"/>
                </a:solidFill>
                <a:effectLst>
                  <a:outerShdw blurRad="38100" dist="38100" dir="2700000" algn="tl">
                    <a:srgbClr val="000000"/>
                  </a:outerShdw>
                </a:effectLst>
                <a:latin typeface="Comic Sans MS" pitchFamily="66" charset="0"/>
              </a:rPr>
              <a:t>	School Immunization Rule, Reporting and Audits</a:t>
            </a:r>
            <a:r>
              <a:rPr lang="en-US" sz="4800" b="1" dirty="0" smtClean="0">
                <a:solidFill>
                  <a:srgbClr val="FFFF66"/>
                </a:solidFill>
                <a:effectLst>
                  <a:outerShdw blurRad="38100" dist="38100" dir="2700000" algn="tl">
                    <a:srgbClr val="000000"/>
                  </a:outerShdw>
                </a:effectLst>
                <a:latin typeface="Comic Sans MS" pitchFamily="66" charset="0"/>
              </a:rPr>
              <a:t> </a:t>
            </a:r>
            <a:br>
              <a:rPr lang="en-US" sz="4800" b="1" dirty="0" smtClean="0">
                <a:solidFill>
                  <a:srgbClr val="FFFF66"/>
                </a:solidFill>
                <a:effectLst>
                  <a:outerShdw blurRad="38100" dist="38100" dir="2700000" algn="tl">
                    <a:srgbClr val="000000"/>
                  </a:outerShdw>
                </a:effectLst>
                <a:latin typeface="Comic Sans MS" pitchFamily="66" charset="0"/>
              </a:rPr>
            </a:br>
            <a:r>
              <a:rPr lang="en-US" sz="4800" b="1" dirty="0" smtClean="0">
                <a:solidFill>
                  <a:srgbClr val="FFFF66"/>
                </a:solidFill>
                <a:effectLst>
                  <a:outerShdw blurRad="38100" dist="38100" dir="2700000" algn="tl">
                    <a:srgbClr val="000000"/>
                  </a:outerShdw>
                </a:effectLst>
                <a:latin typeface="Comic Sans MS" pitchFamily="66" charset="0"/>
              </a:rPr>
              <a:t>			</a:t>
            </a:r>
            <a:endParaRPr lang="en-US" sz="4000" dirty="0" smtClean="0">
              <a:solidFill>
                <a:srgbClr val="FFFF66"/>
              </a:solidFill>
              <a:latin typeface="Arial" charset="0"/>
            </a:endParaRPr>
          </a:p>
        </p:txBody>
      </p:sp>
      <p:sp>
        <p:nvSpPr>
          <p:cNvPr id="2051" name="Rectangle 3"/>
          <p:cNvSpPr>
            <a:spLocks noGrp="1" noChangeArrowheads="1"/>
          </p:cNvSpPr>
          <p:nvPr>
            <p:ph type="subTitle" idx="1"/>
          </p:nvPr>
        </p:nvSpPr>
        <p:spPr>
          <a:xfrm>
            <a:off x="304800" y="2590800"/>
            <a:ext cx="8382000" cy="1447800"/>
          </a:xfrm>
        </p:spPr>
        <p:txBody>
          <a:bodyPr/>
          <a:lstStyle/>
          <a:p>
            <a:pPr>
              <a:defRPr/>
            </a:pPr>
            <a:r>
              <a:rPr lang="en-US" sz="3000" b="1" dirty="0" smtClean="0">
                <a:effectLst>
                  <a:outerShdw blurRad="38100" dist="38100" dir="2700000" algn="tl">
                    <a:srgbClr val="000000"/>
                  </a:outerShdw>
                </a:effectLst>
                <a:latin typeface="Arial" charset="0"/>
              </a:rPr>
              <a:t>February 15, 2017</a:t>
            </a:r>
          </a:p>
          <a:p>
            <a:pPr>
              <a:defRPr/>
            </a:pPr>
            <a:endParaRPr lang="en-US" sz="3000" b="1" dirty="0" smtClean="0">
              <a:latin typeface="Arial" charset="0"/>
            </a:endParaRPr>
          </a:p>
        </p:txBody>
      </p:sp>
      <p:sp>
        <p:nvSpPr>
          <p:cNvPr id="2055" name="Text Box 7"/>
          <p:cNvSpPr txBox="1">
            <a:spLocks noChangeArrowheads="1"/>
          </p:cNvSpPr>
          <p:nvPr/>
        </p:nvSpPr>
        <p:spPr bwMode="auto">
          <a:xfrm>
            <a:off x="3429000" y="4495800"/>
            <a:ext cx="5334000" cy="1061829"/>
          </a:xfrm>
          <a:prstGeom prst="rect">
            <a:avLst/>
          </a:prstGeom>
          <a:noFill/>
          <a:ln w="9525">
            <a:noFill/>
            <a:miter lim="800000"/>
            <a:headEnd/>
            <a:tailEnd/>
          </a:ln>
          <a:effectLst/>
        </p:spPr>
        <p:txBody>
          <a:bodyPr>
            <a:spAutoFit/>
          </a:bodyPr>
          <a:lstStyle/>
          <a:p>
            <a:pPr>
              <a:defRPr/>
            </a:pPr>
            <a:r>
              <a:rPr lang="en-US" sz="2100" b="1" dirty="0">
                <a:effectLst>
                  <a:outerShdw blurRad="38100" dist="38100" dir="2700000" algn="tl">
                    <a:srgbClr val="000000"/>
                  </a:outerShdw>
                </a:effectLst>
                <a:latin typeface="Arial" charset="0"/>
              </a:rPr>
              <a:t>Presented by:</a:t>
            </a:r>
          </a:p>
          <a:p>
            <a:pPr>
              <a:defRPr/>
            </a:pPr>
            <a:r>
              <a:rPr lang="en-US" sz="2100" b="1" dirty="0">
                <a:effectLst>
                  <a:outerShdw blurRad="38100" dist="38100" dir="2700000" algn="tl">
                    <a:srgbClr val="000000"/>
                  </a:outerShdw>
                </a:effectLst>
                <a:latin typeface="Arial" charset="0"/>
              </a:rPr>
              <a:t>Nasrin </a:t>
            </a:r>
            <a:r>
              <a:rPr lang="en-US" sz="2100" b="1" dirty="0" smtClean="0">
                <a:effectLst>
                  <a:outerShdw blurRad="38100" dist="38100" dir="2700000" algn="tl">
                    <a:srgbClr val="000000"/>
                  </a:outerShdw>
                </a:effectLst>
                <a:latin typeface="Arial" charset="0"/>
              </a:rPr>
              <a:t>Zandkarimi, </a:t>
            </a:r>
            <a:r>
              <a:rPr lang="en-US" sz="2100" b="1" smtClean="0">
                <a:effectLst>
                  <a:outerShdw blurRad="38100" dist="38100" dir="2700000" algn="tl">
                    <a:srgbClr val="000000"/>
                  </a:outerShdw>
                </a:effectLst>
                <a:latin typeface="Arial" charset="0"/>
              </a:rPr>
              <a:t>M.Ed. </a:t>
            </a:r>
            <a:endParaRPr lang="en-US" sz="2100" b="1" dirty="0">
              <a:effectLst>
                <a:outerShdw blurRad="38100" dist="38100" dir="2700000" algn="tl">
                  <a:srgbClr val="000000"/>
                </a:outerShdw>
              </a:effectLst>
              <a:latin typeface="Arial" charset="0"/>
            </a:endParaRPr>
          </a:p>
          <a:p>
            <a:pPr>
              <a:defRPr/>
            </a:pPr>
            <a:r>
              <a:rPr lang="en-US" sz="2100" b="1" dirty="0">
                <a:effectLst>
                  <a:outerShdw blurRad="38100" dist="38100" dir="2700000" algn="tl">
                    <a:srgbClr val="000000"/>
                  </a:outerShdw>
                </a:effectLst>
                <a:latin typeface="Arial" charset="0"/>
              </a:rPr>
              <a:t>Utah Immunization Program</a:t>
            </a:r>
            <a:endParaRPr lang="en-US" sz="2100" b="1" dirty="0">
              <a:solidFill>
                <a:schemeClr val="bg2"/>
              </a:solidFill>
              <a:effectLst>
                <a:outerShdw blurRad="38100" dist="38100" dir="2700000" algn="tl">
                  <a:srgbClr val="FFFFFF"/>
                </a:outerShdw>
              </a:effectLst>
              <a:latin typeface="Arial" charset="0"/>
            </a:endParaRPr>
          </a:p>
        </p:txBody>
      </p:sp>
      <p:sp>
        <p:nvSpPr>
          <p:cNvPr id="9221" name="Line 10"/>
          <p:cNvSpPr>
            <a:spLocks noChangeShapeType="1"/>
          </p:cNvSpPr>
          <p:nvPr/>
        </p:nvSpPr>
        <p:spPr bwMode="auto">
          <a:xfrm>
            <a:off x="381000" y="3886200"/>
            <a:ext cx="8534400" cy="0"/>
          </a:xfrm>
          <a:prstGeom prst="line">
            <a:avLst/>
          </a:prstGeom>
          <a:noFill/>
          <a:ln w="38100">
            <a:solidFill>
              <a:srgbClr val="FFFF00"/>
            </a:solidFill>
            <a:round/>
            <a:headEnd/>
            <a:tailEnd/>
          </a:ln>
        </p:spPr>
        <p:txBody>
          <a:bodyPr wrap="none" anchor="ctr"/>
          <a:lstStyle/>
          <a:p>
            <a:endParaRPr lang="en-US"/>
          </a:p>
        </p:txBody>
      </p:sp>
      <p:pic>
        <p:nvPicPr>
          <p:cNvPr id="9222" name="Picture 17" descr="pe03254_"/>
          <p:cNvPicPr>
            <a:picLocks noChangeAspect="1" noChangeArrowheads="1"/>
          </p:cNvPicPr>
          <p:nvPr/>
        </p:nvPicPr>
        <p:blipFill>
          <a:blip r:embed="rId3" cstate="print"/>
          <a:srcRect/>
          <a:stretch>
            <a:fillRect/>
          </a:stretch>
        </p:blipFill>
        <p:spPr bwMode="auto">
          <a:xfrm>
            <a:off x="838200" y="4114800"/>
            <a:ext cx="2514600" cy="22669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defRPr/>
            </a:pPr>
            <a:r>
              <a:rPr lang="en-US" b="1" dirty="0" smtClean="0">
                <a:solidFill>
                  <a:srgbClr val="FF4747"/>
                </a:solidFill>
                <a:effectLst>
                  <a:outerShdw blurRad="38100" dist="38100" dir="2700000" algn="tl">
                    <a:srgbClr val="000000"/>
                  </a:outerShdw>
                </a:effectLst>
                <a:latin typeface="Arial" charset="0"/>
              </a:rPr>
              <a:t/>
            </a:r>
            <a:br>
              <a:rPr lang="en-US" b="1" dirty="0" smtClean="0">
                <a:solidFill>
                  <a:srgbClr val="FF4747"/>
                </a:solidFill>
                <a:effectLst>
                  <a:outerShdw blurRad="38100" dist="38100" dir="2700000" algn="tl">
                    <a:srgbClr val="000000"/>
                  </a:outerShdw>
                </a:effectLst>
                <a:latin typeface="Arial" charset="0"/>
              </a:rPr>
            </a:br>
            <a:r>
              <a:rPr lang="en-US" b="1" dirty="0" smtClean="0">
                <a:solidFill>
                  <a:srgbClr val="FF4747"/>
                </a:solidFill>
                <a:effectLst>
                  <a:outerShdw blurRad="38100" dist="38100" dir="2700000" algn="tl">
                    <a:srgbClr val="000000"/>
                  </a:outerShdw>
                </a:effectLst>
                <a:latin typeface="Arial" charset="0"/>
              </a:rPr>
              <a:t/>
            </a:r>
            <a:br>
              <a:rPr lang="en-US" b="1" dirty="0" smtClean="0">
                <a:solidFill>
                  <a:srgbClr val="FF4747"/>
                </a:solidFill>
                <a:effectLst>
                  <a:outerShdw blurRad="38100" dist="38100" dir="2700000" algn="tl">
                    <a:srgbClr val="000000"/>
                  </a:outerShdw>
                </a:effectLst>
                <a:latin typeface="Arial" charset="0"/>
              </a:rPr>
            </a:br>
            <a:endParaRPr lang="en-US" b="1" dirty="0" smtClean="0">
              <a:solidFill>
                <a:srgbClr val="FFFF66"/>
              </a:solidFill>
              <a:effectLst>
                <a:outerShdw blurRad="38100" dist="38100" dir="2700000" algn="tl">
                  <a:srgbClr val="000000"/>
                </a:outerShdw>
              </a:effectLst>
              <a:latin typeface="Comic Sans MS" pitchFamily="66" charset="0"/>
            </a:endParaRPr>
          </a:p>
        </p:txBody>
      </p:sp>
      <p:sp>
        <p:nvSpPr>
          <p:cNvPr id="137219" name="Rectangle 3"/>
          <p:cNvSpPr>
            <a:spLocks noGrp="1" noChangeArrowheads="1"/>
          </p:cNvSpPr>
          <p:nvPr>
            <p:ph type="body" idx="1"/>
          </p:nvPr>
        </p:nvSpPr>
        <p:spPr>
          <a:xfrm>
            <a:off x="228600" y="1828800"/>
            <a:ext cx="6324600" cy="4648200"/>
          </a:xfrm>
        </p:spPr>
        <p:txBody>
          <a:bodyPr/>
          <a:lstStyle/>
          <a:p>
            <a:pPr>
              <a:buNone/>
              <a:defRPr/>
            </a:pPr>
            <a:endParaRPr lang="en-US" sz="1800" b="1" dirty="0" smtClean="0">
              <a:latin typeface="Arial" pitchFamily="34" charset="0"/>
              <a:cs typeface="Arial" pitchFamily="34" charset="0"/>
            </a:endParaRPr>
          </a:p>
          <a:p>
            <a:pPr>
              <a:buNone/>
              <a:defRPr/>
            </a:pPr>
            <a:r>
              <a:rPr lang="en-US" sz="1800" b="1" dirty="0" smtClean="0">
                <a:latin typeface="Arial" pitchFamily="34" charset="0"/>
                <a:cs typeface="Arial" pitchFamily="34" charset="0"/>
              </a:rPr>
              <a:t>A student entering Seventh Grade:</a:t>
            </a:r>
            <a:endParaRPr lang="en-US" b="1" dirty="0" smtClean="0">
              <a:effectLst>
                <a:outerShdw blurRad="38100" dist="38100" dir="2700000" algn="tl">
                  <a:srgbClr val="000000"/>
                </a:outerShdw>
              </a:effectLst>
              <a:latin typeface="Arial" charset="0"/>
            </a:endParaRPr>
          </a:p>
          <a:p>
            <a:pPr>
              <a:buFontTx/>
              <a:buNone/>
              <a:defRPr/>
            </a:pPr>
            <a:r>
              <a:rPr lang="en-US" b="1" dirty="0" smtClean="0">
                <a:effectLst>
                  <a:outerShdw blurRad="38100" dist="38100" dir="2700000" algn="tl">
                    <a:srgbClr val="000000"/>
                  </a:outerShdw>
                </a:effectLst>
                <a:latin typeface="Arial" charset="0"/>
              </a:rPr>
              <a:t>- Hepatitis B</a:t>
            </a:r>
          </a:p>
          <a:p>
            <a:pPr>
              <a:buFontTx/>
              <a:buNone/>
              <a:defRPr/>
            </a:pPr>
            <a:r>
              <a:rPr lang="en-US" b="1" dirty="0" smtClean="0">
                <a:effectLst>
                  <a:outerShdw blurRad="38100" dist="38100" dir="2700000" algn="tl">
                    <a:srgbClr val="000000"/>
                  </a:outerShdw>
                </a:effectLst>
                <a:latin typeface="Arial" charset="0"/>
              </a:rPr>
              <a:t>- Varicella </a:t>
            </a:r>
            <a:r>
              <a:rPr lang="en-US" sz="2000" b="1" dirty="0" smtClean="0">
                <a:effectLst>
                  <a:outerShdw blurRad="38100" dist="38100" dir="2700000" algn="tl">
                    <a:srgbClr val="000000"/>
                  </a:outerShdw>
                </a:effectLst>
                <a:latin typeface="Arial" charset="0"/>
              </a:rPr>
              <a:t>(previous disease OK)</a:t>
            </a:r>
          </a:p>
          <a:p>
            <a:pPr>
              <a:buFontTx/>
              <a:buChar char="-"/>
              <a:defRPr/>
            </a:pPr>
            <a:r>
              <a:rPr lang="en-US" b="1" dirty="0" err="1" smtClean="0">
                <a:effectLst>
                  <a:outerShdw blurRad="38100" dist="38100" dir="2700000" algn="tl">
                    <a:srgbClr val="000000"/>
                  </a:outerShdw>
                </a:effectLst>
                <a:latin typeface="Arial" charset="0"/>
              </a:rPr>
              <a:t>Tdap</a:t>
            </a:r>
            <a:endParaRPr lang="en-US" b="1" dirty="0" smtClean="0">
              <a:effectLst>
                <a:outerShdw blurRad="38100" dist="38100" dir="2700000" algn="tl">
                  <a:srgbClr val="000000"/>
                </a:outerShdw>
              </a:effectLst>
              <a:latin typeface="Arial" charset="0"/>
            </a:endParaRPr>
          </a:p>
          <a:p>
            <a:pPr>
              <a:buFontTx/>
              <a:buChar char="-"/>
              <a:defRPr/>
            </a:pPr>
            <a:r>
              <a:rPr lang="en-US" b="1" dirty="0" smtClean="0">
                <a:effectLst>
                  <a:outerShdw blurRad="38100" dist="38100" dir="2700000" algn="tl">
                    <a:srgbClr val="000000"/>
                  </a:outerShdw>
                </a:effectLst>
                <a:latin typeface="Arial" charset="0"/>
              </a:rPr>
              <a:t>Meningococcal</a:t>
            </a:r>
          </a:p>
          <a:p>
            <a:pPr marL="0" indent="0">
              <a:buNone/>
              <a:defRPr/>
            </a:pPr>
            <a:r>
              <a:rPr lang="en-US" b="1" dirty="0" smtClean="0"/>
              <a:t> </a:t>
            </a:r>
            <a:endParaRPr lang="en-US" b="1" dirty="0" smtClean="0">
              <a:effectLst>
                <a:outerShdw blurRad="38100" dist="38100" dir="2700000" algn="tl">
                  <a:srgbClr val="000000"/>
                </a:outerShdw>
              </a:effectLst>
              <a:latin typeface="Arial" charset="0"/>
            </a:endParaRPr>
          </a:p>
          <a:p>
            <a:pPr>
              <a:buNone/>
              <a:defRPr/>
            </a:pPr>
            <a:r>
              <a:rPr lang="en-US" sz="1600" b="1" dirty="0" smtClean="0">
                <a:effectLst>
                  <a:outerShdw blurRad="38100" dist="38100" dir="2700000" algn="tl">
                    <a:srgbClr val="000000"/>
                  </a:outerShdw>
                </a:effectLst>
                <a:latin typeface="Arial" charset="0"/>
              </a:rPr>
              <a:t>*** Flyer is available on the Utah Immunization website at:</a:t>
            </a:r>
          </a:p>
          <a:p>
            <a:pPr>
              <a:buNone/>
              <a:defRPr/>
            </a:pPr>
            <a:r>
              <a:rPr lang="en-US" sz="1600" b="1" dirty="0" smtClean="0">
                <a:effectLst>
                  <a:outerShdw blurRad="38100" dist="38100" dir="2700000" algn="tl">
                    <a:srgbClr val="000000"/>
                  </a:outerShdw>
                </a:effectLst>
                <a:latin typeface="Arial" charset="0"/>
              </a:rPr>
              <a:t>www.immunize-utah.org </a:t>
            </a:r>
          </a:p>
        </p:txBody>
      </p:sp>
      <p:grpSp>
        <p:nvGrpSpPr>
          <p:cNvPr id="2" name="Group 42"/>
          <p:cNvGrpSpPr>
            <a:grpSpLocks noChangeAspect="1"/>
          </p:cNvGrpSpPr>
          <p:nvPr/>
        </p:nvGrpSpPr>
        <p:grpSpPr bwMode="auto">
          <a:xfrm>
            <a:off x="6597650" y="2057400"/>
            <a:ext cx="2165350" cy="3581400"/>
            <a:chOff x="3888" y="1296"/>
            <a:chExt cx="1364" cy="2256"/>
          </a:xfrm>
        </p:grpSpPr>
        <p:sp>
          <p:nvSpPr>
            <p:cNvPr id="14343" name="AutoShape 41"/>
            <p:cNvSpPr>
              <a:spLocks noChangeAspect="1" noChangeArrowheads="1" noTextEdit="1"/>
            </p:cNvSpPr>
            <p:nvPr/>
          </p:nvSpPr>
          <p:spPr bwMode="auto">
            <a:xfrm>
              <a:off x="3888" y="1296"/>
              <a:ext cx="1364" cy="2256"/>
            </a:xfrm>
            <a:prstGeom prst="rect">
              <a:avLst/>
            </a:prstGeom>
            <a:noFill/>
            <a:ln w="9525">
              <a:noFill/>
              <a:miter lim="800000"/>
              <a:headEnd/>
              <a:tailEnd/>
            </a:ln>
          </p:spPr>
          <p:txBody>
            <a:bodyPr/>
            <a:lstStyle/>
            <a:p>
              <a:endParaRPr lang="en-US"/>
            </a:p>
          </p:txBody>
        </p:sp>
        <p:sp>
          <p:nvSpPr>
            <p:cNvPr id="14344" name="Freeform 43"/>
            <p:cNvSpPr>
              <a:spLocks/>
            </p:cNvSpPr>
            <p:nvPr/>
          </p:nvSpPr>
          <p:spPr bwMode="auto">
            <a:xfrm>
              <a:off x="3888" y="1296"/>
              <a:ext cx="1364" cy="2256"/>
            </a:xfrm>
            <a:custGeom>
              <a:avLst/>
              <a:gdLst>
                <a:gd name="T0" fmla="*/ 1364 w 1364"/>
                <a:gd name="T1" fmla="*/ 2081 h 2256"/>
                <a:gd name="T2" fmla="*/ 1361 w 1364"/>
                <a:gd name="T3" fmla="*/ 2116 h 2256"/>
                <a:gd name="T4" fmla="*/ 1350 w 1364"/>
                <a:gd name="T5" fmla="*/ 2149 h 2256"/>
                <a:gd name="T6" fmla="*/ 1335 w 1364"/>
                <a:gd name="T7" fmla="*/ 2179 h 2256"/>
                <a:gd name="T8" fmla="*/ 1313 w 1364"/>
                <a:gd name="T9" fmla="*/ 2205 h 2256"/>
                <a:gd name="T10" fmla="*/ 1287 w 1364"/>
                <a:gd name="T11" fmla="*/ 2227 h 2256"/>
                <a:gd name="T12" fmla="*/ 1258 w 1364"/>
                <a:gd name="T13" fmla="*/ 2242 h 2256"/>
                <a:gd name="T14" fmla="*/ 1224 w 1364"/>
                <a:gd name="T15" fmla="*/ 2253 h 2256"/>
                <a:gd name="T16" fmla="*/ 1189 w 1364"/>
                <a:gd name="T17" fmla="*/ 2256 h 2256"/>
                <a:gd name="T18" fmla="*/ 175 w 1364"/>
                <a:gd name="T19" fmla="*/ 2256 h 2256"/>
                <a:gd name="T20" fmla="*/ 140 w 1364"/>
                <a:gd name="T21" fmla="*/ 2253 h 2256"/>
                <a:gd name="T22" fmla="*/ 107 w 1364"/>
                <a:gd name="T23" fmla="*/ 2242 h 2256"/>
                <a:gd name="T24" fmla="*/ 77 w 1364"/>
                <a:gd name="T25" fmla="*/ 2227 h 2256"/>
                <a:gd name="T26" fmla="*/ 51 w 1364"/>
                <a:gd name="T27" fmla="*/ 2205 h 2256"/>
                <a:gd name="T28" fmla="*/ 29 w 1364"/>
                <a:gd name="T29" fmla="*/ 2179 h 2256"/>
                <a:gd name="T30" fmla="*/ 14 w 1364"/>
                <a:gd name="T31" fmla="*/ 2149 h 2256"/>
                <a:gd name="T32" fmla="*/ 3 w 1364"/>
                <a:gd name="T33" fmla="*/ 2116 h 2256"/>
                <a:gd name="T34" fmla="*/ 0 w 1364"/>
                <a:gd name="T35" fmla="*/ 2081 h 2256"/>
                <a:gd name="T36" fmla="*/ 0 w 1364"/>
                <a:gd name="T37" fmla="*/ 176 h 2256"/>
                <a:gd name="T38" fmla="*/ 3 w 1364"/>
                <a:gd name="T39" fmla="*/ 141 h 2256"/>
                <a:gd name="T40" fmla="*/ 14 w 1364"/>
                <a:gd name="T41" fmla="*/ 107 h 2256"/>
                <a:gd name="T42" fmla="*/ 29 w 1364"/>
                <a:gd name="T43" fmla="*/ 78 h 2256"/>
                <a:gd name="T44" fmla="*/ 51 w 1364"/>
                <a:gd name="T45" fmla="*/ 52 h 2256"/>
                <a:gd name="T46" fmla="*/ 77 w 1364"/>
                <a:gd name="T47" fmla="*/ 30 h 2256"/>
                <a:gd name="T48" fmla="*/ 107 w 1364"/>
                <a:gd name="T49" fmla="*/ 14 h 2256"/>
                <a:gd name="T50" fmla="*/ 140 w 1364"/>
                <a:gd name="T51" fmla="*/ 3 h 2256"/>
                <a:gd name="T52" fmla="*/ 175 w 1364"/>
                <a:gd name="T53" fmla="*/ 0 h 2256"/>
                <a:gd name="T54" fmla="*/ 1189 w 1364"/>
                <a:gd name="T55" fmla="*/ 0 h 2256"/>
                <a:gd name="T56" fmla="*/ 1224 w 1364"/>
                <a:gd name="T57" fmla="*/ 3 h 2256"/>
                <a:gd name="T58" fmla="*/ 1258 w 1364"/>
                <a:gd name="T59" fmla="*/ 14 h 2256"/>
                <a:gd name="T60" fmla="*/ 1287 w 1364"/>
                <a:gd name="T61" fmla="*/ 30 h 2256"/>
                <a:gd name="T62" fmla="*/ 1313 w 1364"/>
                <a:gd name="T63" fmla="*/ 52 h 2256"/>
                <a:gd name="T64" fmla="*/ 1335 w 1364"/>
                <a:gd name="T65" fmla="*/ 78 h 2256"/>
                <a:gd name="T66" fmla="*/ 1350 w 1364"/>
                <a:gd name="T67" fmla="*/ 107 h 2256"/>
                <a:gd name="T68" fmla="*/ 1361 w 1364"/>
                <a:gd name="T69" fmla="*/ 141 h 2256"/>
                <a:gd name="T70" fmla="*/ 1364 w 1364"/>
                <a:gd name="T71" fmla="*/ 176 h 2256"/>
                <a:gd name="T72" fmla="*/ 1364 w 1364"/>
                <a:gd name="T73" fmla="*/ 2081 h 22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64"/>
                <a:gd name="T112" fmla="*/ 0 h 2256"/>
                <a:gd name="T113" fmla="*/ 1364 w 1364"/>
                <a:gd name="T114" fmla="*/ 2256 h 22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64" h="2256">
                  <a:moveTo>
                    <a:pt x="1364" y="2081"/>
                  </a:moveTo>
                  <a:lnTo>
                    <a:pt x="1361" y="2116"/>
                  </a:lnTo>
                  <a:lnTo>
                    <a:pt x="1350" y="2149"/>
                  </a:lnTo>
                  <a:lnTo>
                    <a:pt x="1335" y="2179"/>
                  </a:lnTo>
                  <a:lnTo>
                    <a:pt x="1313" y="2205"/>
                  </a:lnTo>
                  <a:lnTo>
                    <a:pt x="1287" y="2227"/>
                  </a:lnTo>
                  <a:lnTo>
                    <a:pt x="1258" y="2242"/>
                  </a:lnTo>
                  <a:lnTo>
                    <a:pt x="1224" y="2253"/>
                  </a:lnTo>
                  <a:lnTo>
                    <a:pt x="1189" y="2256"/>
                  </a:lnTo>
                  <a:lnTo>
                    <a:pt x="175" y="2256"/>
                  </a:lnTo>
                  <a:lnTo>
                    <a:pt x="140" y="2253"/>
                  </a:lnTo>
                  <a:lnTo>
                    <a:pt x="107" y="2242"/>
                  </a:lnTo>
                  <a:lnTo>
                    <a:pt x="77" y="2227"/>
                  </a:lnTo>
                  <a:lnTo>
                    <a:pt x="51" y="2205"/>
                  </a:lnTo>
                  <a:lnTo>
                    <a:pt x="29" y="2179"/>
                  </a:lnTo>
                  <a:lnTo>
                    <a:pt x="14" y="2149"/>
                  </a:lnTo>
                  <a:lnTo>
                    <a:pt x="3" y="2116"/>
                  </a:lnTo>
                  <a:lnTo>
                    <a:pt x="0" y="2081"/>
                  </a:lnTo>
                  <a:lnTo>
                    <a:pt x="0" y="176"/>
                  </a:lnTo>
                  <a:lnTo>
                    <a:pt x="3" y="141"/>
                  </a:lnTo>
                  <a:lnTo>
                    <a:pt x="14" y="107"/>
                  </a:lnTo>
                  <a:lnTo>
                    <a:pt x="29" y="78"/>
                  </a:lnTo>
                  <a:lnTo>
                    <a:pt x="51" y="52"/>
                  </a:lnTo>
                  <a:lnTo>
                    <a:pt x="77" y="30"/>
                  </a:lnTo>
                  <a:lnTo>
                    <a:pt x="107" y="14"/>
                  </a:lnTo>
                  <a:lnTo>
                    <a:pt x="140" y="3"/>
                  </a:lnTo>
                  <a:lnTo>
                    <a:pt x="175" y="0"/>
                  </a:lnTo>
                  <a:lnTo>
                    <a:pt x="1189" y="0"/>
                  </a:lnTo>
                  <a:lnTo>
                    <a:pt x="1224" y="3"/>
                  </a:lnTo>
                  <a:lnTo>
                    <a:pt x="1258" y="14"/>
                  </a:lnTo>
                  <a:lnTo>
                    <a:pt x="1287" y="30"/>
                  </a:lnTo>
                  <a:lnTo>
                    <a:pt x="1313" y="52"/>
                  </a:lnTo>
                  <a:lnTo>
                    <a:pt x="1335" y="78"/>
                  </a:lnTo>
                  <a:lnTo>
                    <a:pt x="1350" y="107"/>
                  </a:lnTo>
                  <a:lnTo>
                    <a:pt x="1361" y="141"/>
                  </a:lnTo>
                  <a:lnTo>
                    <a:pt x="1364" y="176"/>
                  </a:lnTo>
                  <a:lnTo>
                    <a:pt x="1364" y="2081"/>
                  </a:lnTo>
                  <a:close/>
                </a:path>
              </a:pathLst>
            </a:custGeom>
            <a:solidFill>
              <a:srgbClr val="FF0000"/>
            </a:solidFill>
            <a:ln w="9525">
              <a:noFill/>
              <a:round/>
              <a:headEnd/>
              <a:tailEnd/>
            </a:ln>
          </p:spPr>
          <p:txBody>
            <a:bodyPr/>
            <a:lstStyle/>
            <a:p>
              <a:endParaRPr lang="en-US"/>
            </a:p>
          </p:txBody>
        </p:sp>
        <p:sp>
          <p:nvSpPr>
            <p:cNvPr id="14345" name="Freeform 44"/>
            <p:cNvSpPr>
              <a:spLocks/>
            </p:cNvSpPr>
            <p:nvPr/>
          </p:nvSpPr>
          <p:spPr bwMode="auto">
            <a:xfrm>
              <a:off x="4780" y="1851"/>
              <a:ext cx="226" cy="859"/>
            </a:xfrm>
            <a:custGeom>
              <a:avLst/>
              <a:gdLst>
                <a:gd name="T0" fmla="*/ 42 w 226"/>
                <a:gd name="T1" fmla="*/ 0 h 859"/>
                <a:gd name="T2" fmla="*/ 44 w 226"/>
                <a:gd name="T3" fmla="*/ 0 h 859"/>
                <a:gd name="T4" fmla="*/ 51 w 226"/>
                <a:gd name="T5" fmla="*/ 3 h 859"/>
                <a:gd name="T6" fmla="*/ 60 w 226"/>
                <a:gd name="T7" fmla="*/ 6 h 859"/>
                <a:gd name="T8" fmla="*/ 74 w 226"/>
                <a:gd name="T9" fmla="*/ 10 h 859"/>
                <a:gd name="T10" fmla="*/ 88 w 226"/>
                <a:gd name="T11" fmla="*/ 18 h 859"/>
                <a:gd name="T12" fmla="*/ 105 w 226"/>
                <a:gd name="T13" fmla="*/ 27 h 859"/>
                <a:gd name="T14" fmla="*/ 122 w 226"/>
                <a:gd name="T15" fmla="*/ 40 h 859"/>
                <a:gd name="T16" fmla="*/ 140 w 226"/>
                <a:gd name="T17" fmla="*/ 56 h 859"/>
                <a:gd name="T18" fmla="*/ 158 w 226"/>
                <a:gd name="T19" fmla="*/ 75 h 859"/>
                <a:gd name="T20" fmla="*/ 175 w 226"/>
                <a:gd name="T21" fmla="*/ 98 h 859"/>
                <a:gd name="T22" fmla="*/ 191 w 226"/>
                <a:gd name="T23" fmla="*/ 126 h 859"/>
                <a:gd name="T24" fmla="*/ 205 w 226"/>
                <a:gd name="T25" fmla="*/ 157 h 859"/>
                <a:gd name="T26" fmla="*/ 215 w 226"/>
                <a:gd name="T27" fmla="*/ 193 h 859"/>
                <a:gd name="T28" fmla="*/ 223 w 226"/>
                <a:gd name="T29" fmla="*/ 235 h 859"/>
                <a:gd name="T30" fmla="*/ 226 w 226"/>
                <a:gd name="T31" fmla="*/ 281 h 859"/>
                <a:gd name="T32" fmla="*/ 225 w 226"/>
                <a:gd name="T33" fmla="*/ 334 h 859"/>
                <a:gd name="T34" fmla="*/ 214 w 226"/>
                <a:gd name="T35" fmla="*/ 435 h 859"/>
                <a:gd name="T36" fmla="*/ 199 w 226"/>
                <a:gd name="T37" fmla="*/ 518 h 859"/>
                <a:gd name="T38" fmla="*/ 182 w 226"/>
                <a:gd name="T39" fmla="*/ 588 h 859"/>
                <a:gd name="T40" fmla="*/ 167 w 226"/>
                <a:gd name="T41" fmla="*/ 648 h 859"/>
                <a:gd name="T42" fmla="*/ 158 w 226"/>
                <a:gd name="T43" fmla="*/ 701 h 859"/>
                <a:gd name="T44" fmla="*/ 159 w 226"/>
                <a:gd name="T45" fmla="*/ 752 h 859"/>
                <a:gd name="T46" fmla="*/ 174 w 226"/>
                <a:gd name="T47" fmla="*/ 803 h 859"/>
                <a:gd name="T48" fmla="*/ 206 w 226"/>
                <a:gd name="T49" fmla="*/ 859 h 859"/>
                <a:gd name="T50" fmla="*/ 203 w 226"/>
                <a:gd name="T51" fmla="*/ 859 h 859"/>
                <a:gd name="T52" fmla="*/ 197 w 226"/>
                <a:gd name="T53" fmla="*/ 857 h 859"/>
                <a:gd name="T54" fmla="*/ 188 w 226"/>
                <a:gd name="T55" fmla="*/ 853 h 859"/>
                <a:gd name="T56" fmla="*/ 174 w 226"/>
                <a:gd name="T57" fmla="*/ 849 h 859"/>
                <a:gd name="T58" fmla="*/ 159 w 226"/>
                <a:gd name="T59" fmla="*/ 842 h 859"/>
                <a:gd name="T60" fmla="*/ 143 w 226"/>
                <a:gd name="T61" fmla="*/ 833 h 859"/>
                <a:gd name="T62" fmla="*/ 125 w 226"/>
                <a:gd name="T63" fmla="*/ 821 h 859"/>
                <a:gd name="T64" fmla="*/ 106 w 226"/>
                <a:gd name="T65" fmla="*/ 807 h 859"/>
                <a:gd name="T66" fmla="*/ 87 w 226"/>
                <a:gd name="T67" fmla="*/ 789 h 859"/>
                <a:gd name="T68" fmla="*/ 69 w 226"/>
                <a:gd name="T69" fmla="*/ 769 h 859"/>
                <a:gd name="T70" fmla="*/ 52 w 226"/>
                <a:gd name="T71" fmla="*/ 745 h 859"/>
                <a:gd name="T72" fmla="*/ 38 w 226"/>
                <a:gd name="T73" fmla="*/ 717 h 859"/>
                <a:gd name="T74" fmla="*/ 24 w 226"/>
                <a:gd name="T75" fmla="*/ 685 h 859"/>
                <a:gd name="T76" fmla="*/ 15 w 226"/>
                <a:gd name="T77" fmla="*/ 648 h 859"/>
                <a:gd name="T78" fmla="*/ 8 w 226"/>
                <a:gd name="T79" fmla="*/ 607 h 859"/>
                <a:gd name="T80" fmla="*/ 6 w 226"/>
                <a:gd name="T81" fmla="*/ 562 h 859"/>
                <a:gd name="T82" fmla="*/ 11 w 226"/>
                <a:gd name="T83" fmla="*/ 473 h 859"/>
                <a:gd name="T84" fmla="*/ 21 w 226"/>
                <a:gd name="T85" fmla="*/ 396 h 859"/>
                <a:gd name="T86" fmla="*/ 33 w 226"/>
                <a:gd name="T87" fmla="*/ 331 h 859"/>
                <a:gd name="T88" fmla="*/ 44 w 226"/>
                <a:gd name="T89" fmla="*/ 272 h 859"/>
                <a:gd name="T90" fmla="*/ 52 w 226"/>
                <a:gd name="T91" fmla="*/ 218 h 859"/>
                <a:gd name="T92" fmla="*/ 52 w 226"/>
                <a:gd name="T93" fmla="*/ 166 h 859"/>
                <a:gd name="T94" fmla="*/ 41 w 226"/>
                <a:gd name="T95" fmla="*/ 113 h 859"/>
                <a:gd name="T96" fmla="*/ 16 w 226"/>
                <a:gd name="T97" fmla="*/ 57 h 859"/>
                <a:gd name="T98" fmla="*/ 14 w 226"/>
                <a:gd name="T99" fmla="*/ 54 h 859"/>
                <a:gd name="T100" fmla="*/ 9 w 226"/>
                <a:gd name="T101" fmla="*/ 47 h 859"/>
                <a:gd name="T102" fmla="*/ 5 w 226"/>
                <a:gd name="T103" fmla="*/ 36 h 859"/>
                <a:gd name="T104" fmla="*/ 0 w 226"/>
                <a:gd name="T105" fmla="*/ 25 h 859"/>
                <a:gd name="T106" fmla="*/ 0 w 226"/>
                <a:gd name="T107" fmla="*/ 15 h 859"/>
                <a:gd name="T108" fmla="*/ 6 w 226"/>
                <a:gd name="T109" fmla="*/ 6 h 859"/>
                <a:gd name="T110" fmla="*/ 20 w 226"/>
                <a:gd name="T111" fmla="*/ 0 h 859"/>
                <a:gd name="T112" fmla="*/ 42 w 226"/>
                <a:gd name="T113" fmla="*/ 0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6"/>
                <a:gd name="T172" fmla="*/ 0 h 859"/>
                <a:gd name="T173" fmla="*/ 226 w 226"/>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6" h="859">
                  <a:moveTo>
                    <a:pt x="42" y="0"/>
                  </a:moveTo>
                  <a:lnTo>
                    <a:pt x="44" y="0"/>
                  </a:lnTo>
                  <a:lnTo>
                    <a:pt x="51" y="3"/>
                  </a:lnTo>
                  <a:lnTo>
                    <a:pt x="60" y="6"/>
                  </a:lnTo>
                  <a:lnTo>
                    <a:pt x="74" y="10"/>
                  </a:lnTo>
                  <a:lnTo>
                    <a:pt x="88" y="18"/>
                  </a:lnTo>
                  <a:lnTo>
                    <a:pt x="105" y="27"/>
                  </a:lnTo>
                  <a:lnTo>
                    <a:pt x="122" y="40"/>
                  </a:lnTo>
                  <a:lnTo>
                    <a:pt x="140" y="56"/>
                  </a:lnTo>
                  <a:lnTo>
                    <a:pt x="158" y="75"/>
                  </a:lnTo>
                  <a:lnTo>
                    <a:pt x="175" y="98"/>
                  </a:lnTo>
                  <a:lnTo>
                    <a:pt x="191" y="126"/>
                  </a:lnTo>
                  <a:lnTo>
                    <a:pt x="205" y="157"/>
                  </a:lnTo>
                  <a:lnTo>
                    <a:pt x="215" y="193"/>
                  </a:lnTo>
                  <a:lnTo>
                    <a:pt x="223" y="235"/>
                  </a:lnTo>
                  <a:lnTo>
                    <a:pt x="226" y="281"/>
                  </a:lnTo>
                  <a:lnTo>
                    <a:pt x="225" y="334"/>
                  </a:lnTo>
                  <a:lnTo>
                    <a:pt x="214" y="435"/>
                  </a:lnTo>
                  <a:lnTo>
                    <a:pt x="199" y="518"/>
                  </a:lnTo>
                  <a:lnTo>
                    <a:pt x="182" y="588"/>
                  </a:lnTo>
                  <a:lnTo>
                    <a:pt x="167" y="648"/>
                  </a:lnTo>
                  <a:lnTo>
                    <a:pt x="158" y="701"/>
                  </a:lnTo>
                  <a:lnTo>
                    <a:pt x="159" y="752"/>
                  </a:lnTo>
                  <a:lnTo>
                    <a:pt x="174" y="803"/>
                  </a:lnTo>
                  <a:lnTo>
                    <a:pt x="206" y="859"/>
                  </a:lnTo>
                  <a:lnTo>
                    <a:pt x="203" y="859"/>
                  </a:lnTo>
                  <a:lnTo>
                    <a:pt x="197" y="857"/>
                  </a:lnTo>
                  <a:lnTo>
                    <a:pt x="188" y="853"/>
                  </a:lnTo>
                  <a:lnTo>
                    <a:pt x="174" y="849"/>
                  </a:lnTo>
                  <a:lnTo>
                    <a:pt x="159" y="842"/>
                  </a:lnTo>
                  <a:lnTo>
                    <a:pt x="143" y="833"/>
                  </a:lnTo>
                  <a:lnTo>
                    <a:pt x="125" y="821"/>
                  </a:lnTo>
                  <a:lnTo>
                    <a:pt x="106" y="807"/>
                  </a:lnTo>
                  <a:lnTo>
                    <a:pt x="87" y="789"/>
                  </a:lnTo>
                  <a:lnTo>
                    <a:pt x="69" y="769"/>
                  </a:lnTo>
                  <a:lnTo>
                    <a:pt x="52" y="745"/>
                  </a:lnTo>
                  <a:lnTo>
                    <a:pt x="38" y="717"/>
                  </a:lnTo>
                  <a:lnTo>
                    <a:pt x="24" y="685"/>
                  </a:lnTo>
                  <a:lnTo>
                    <a:pt x="15" y="648"/>
                  </a:lnTo>
                  <a:lnTo>
                    <a:pt x="8" y="607"/>
                  </a:lnTo>
                  <a:lnTo>
                    <a:pt x="6" y="562"/>
                  </a:lnTo>
                  <a:lnTo>
                    <a:pt x="11" y="473"/>
                  </a:lnTo>
                  <a:lnTo>
                    <a:pt x="21" y="396"/>
                  </a:lnTo>
                  <a:lnTo>
                    <a:pt x="33" y="331"/>
                  </a:lnTo>
                  <a:lnTo>
                    <a:pt x="44" y="272"/>
                  </a:lnTo>
                  <a:lnTo>
                    <a:pt x="52" y="218"/>
                  </a:lnTo>
                  <a:lnTo>
                    <a:pt x="52" y="166"/>
                  </a:lnTo>
                  <a:lnTo>
                    <a:pt x="41" y="113"/>
                  </a:lnTo>
                  <a:lnTo>
                    <a:pt x="16" y="57"/>
                  </a:lnTo>
                  <a:lnTo>
                    <a:pt x="14" y="54"/>
                  </a:lnTo>
                  <a:lnTo>
                    <a:pt x="9" y="47"/>
                  </a:lnTo>
                  <a:lnTo>
                    <a:pt x="5" y="36"/>
                  </a:lnTo>
                  <a:lnTo>
                    <a:pt x="0" y="25"/>
                  </a:lnTo>
                  <a:lnTo>
                    <a:pt x="0" y="15"/>
                  </a:lnTo>
                  <a:lnTo>
                    <a:pt x="6" y="6"/>
                  </a:lnTo>
                  <a:lnTo>
                    <a:pt x="20" y="0"/>
                  </a:lnTo>
                  <a:lnTo>
                    <a:pt x="42" y="0"/>
                  </a:lnTo>
                  <a:close/>
                </a:path>
              </a:pathLst>
            </a:custGeom>
            <a:solidFill>
              <a:srgbClr val="F2BF49"/>
            </a:solidFill>
            <a:ln w="9525">
              <a:noFill/>
              <a:round/>
              <a:headEnd/>
              <a:tailEnd/>
            </a:ln>
          </p:spPr>
          <p:txBody>
            <a:bodyPr/>
            <a:lstStyle/>
            <a:p>
              <a:endParaRPr lang="en-US"/>
            </a:p>
          </p:txBody>
        </p:sp>
        <p:sp>
          <p:nvSpPr>
            <p:cNvPr id="14346" name="Freeform 45"/>
            <p:cNvSpPr>
              <a:spLocks/>
            </p:cNvSpPr>
            <p:nvPr/>
          </p:nvSpPr>
          <p:spPr bwMode="auto">
            <a:xfrm>
              <a:off x="4768" y="1838"/>
              <a:ext cx="250" cy="889"/>
            </a:xfrm>
            <a:custGeom>
              <a:avLst/>
              <a:gdLst>
                <a:gd name="T0" fmla="*/ 200 w 250"/>
                <a:gd name="T1" fmla="*/ 128 h 889"/>
                <a:gd name="T2" fmla="*/ 182 w 250"/>
                <a:gd name="T3" fmla="*/ 83 h 889"/>
                <a:gd name="T4" fmla="*/ 109 w 250"/>
                <a:gd name="T5" fmla="*/ 22 h 889"/>
                <a:gd name="T6" fmla="*/ 60 w 250"/>
                <a:gd name="T7" fmla="*/ 2 h 889"/>
                <a:gd name="T8" fmla="*/ 51 w 250"/>
                <a:gd name="T9" fmla="*/ 1 h 889"/>
                <a:gd name="T10" fmla="*/ 29 w 250"/>
                <a:gd name="T11" fmla="*/ 1 h 889"/>
                <a:gd name="T12" fmla="*/ 8 w 250"/>
                <a:gd name="T13" fmla="*/ 11 h 889"/>
                <a:gd name="T14" fmla="*/ 1 w 250"/>
                <a:gd name="T15" fmla="*/ 25 h 889"/>
                <a:gd name="T16" fmla="*/ 2 w 250"/>
                <a:gd name="T17" fmla="*/ 46 h 889"/>
                <a:gd name="T18" fmla="*/ 18 w 250"/>
                <a:gd name="T19" fmla="*/ 76 h 889"/>
                <a:gd name="T20" fmla="*/ 42 w 250"/>
                <a:gd name="T21" fmla="*/ 126 h 889"/>
                <a:gd name="T22" fmla="*/ 52 w 250"/>
                <a:gd name="T23" fmla="*/ 174 h 889"/>
                <a:gd name="T24" fmla="*/ 53 w 250"/>
                <a:gd name="T25" fmla="*/ 234 h 889"/>
                <a:gd name="T26" fmla="*/ 36 w 250"/>
                <a:gd name="T27" fmla="*/ 329 h 889"/>
                <a:gd name="T28" fmla="*/ 9 w 250"/>
                <a:gd name="T29" fmla="*/ 502 h 889"/>
                <a:gd name="T30" fmla="*/ 15 w 250"/>
                <a:gd name="T31" fmla="*/ 664 h 889"/>
                <a:gd name="T32" fmla="*/ 54 w 250"/>
                <a:gd name="T33" fmla="*/ 764 h 889"/>
                <a:gd name="T34" fmla="*/ 109 w 250"/>
                <a:gd name="T35" fmla="*/ 828 h 889"/>
                <a:gd name="T36" fmla="*/ 166 w 250"/>
                <a:gd name="T37" fmla="*/ 865 h 889"/>
                <a:gd name="T38" fmla="*/ 205 w 250"/>
                <a:gd name="T39" fmla="*/ 881 h 889"/>
                <a:gd name="T40" fmla="*/ 244 w 250"/>
                <a:gd name="T41" fmla="*/ 889 h 889"/>
                <a:gd name="T42" fmla="*/ 192 w 250"/>
                <a:gd name="T43" fmla="*/ 800 h 889"/>
                <a:gd name="T44" fmla="*/ 183 w 250"/>
                <a:gd name="T45" fmla="*/ 711 h 889"/>
                <a:gd name="T46" fmla="*/ 205 w 250"/>
                <a:gd name="T47" fmla="*/ 607 h 889"/>
                <a:gd name="T48" fmla="*/ 225 w 250"/>
                <a:gd name="T49" fmla="*/ 527 h 889"/>
                <a:gd name="T50" fmla="*/ 241 w 250"/>
                <a:gd name="T51" fmla="*/ 427 h 889"/>
                <a:gd name="T52" fmla="*/ 250 w 250"/>
                <a:gd name="T53" fmla="*/ 303 h 889"/>
                <a:gd name="T54" fmla="*/ 236 w 250"/>
                <a:gd name="T55" fmla="*/ 193 h 889"/>
                <a:gd name="T56" fmla="*/ 220 w 250"/>
                <a:gd name="T57" fmla="*/ 201 h 889"/>
                <a:gd name="T58" fmla="*/ 223 w 250"/>
                <a:gd name="T59" fmla="*/ 251 h 889"/>
                <a:gd name="T60" fmla="*/ 227 w 250"/>
                <a:gd name="T61" fmla="*/ 316 h 889"/>
                <a:gd name="T62" fmla="*/ 225 w 250"/>
                <a:gd name="T63" fmla="*/ 346 h 889"/>
                <a:gd name="T64" fmla="*/ 212 w 250"/>
                <a:gd name="T65" fmla="*/ 459 h 889"/>
                <a:gd name="T66" fmla="*/ 194 w 250"/>
                <a:gd name="T67" fmla="*/ 550 h 889"/>
                <a:gd name="T68" fmla="*/ 171 w 250"/>
                <a:gd name="T69" fmla="*/ 636 h 889"/>
                <a:gd name="T70" fmla="*/ 157 w 250"/>
                <a:gd name="T71" fmla="*/ 734 h 889"/>
                <a:gd name="T72" fmla="*/ 161 w 250"/>
                <a:gd name="T73" fmla="*/ 776 h 889"/>
                <a:gd name="T74" fmla="*/ 175 w 250"/>
                <a:gd name="T75" fmla="*/ 820 h 889"/>
                <a:gd name="T76" fmla="*/ 168 w 250"/>
                <a:gd name="T77" fmla="*/ 839 h 889"/>
                <a:gd name="T78" fmla="*/ 90 w 250"/>
                <a:gd name="T79" fmla="*/ 774 h 889"/>
                <a:gd name="T80" fmla="*/ 35 w 250"/>
                <a:gd name="T81" fmla="*/ 640 h 889"/>
                <a:gd name="T82" fmla="*/ 41 w 250"/>
                <a:gd name="T83" fmla="*/ 441 h 889"/>
                <a:gd name="T84" fmla="*/ 67 w 250"/>
                <a:gd name="T85" fmla="*/ 301 h 889"/>
                <a:gd name="T86" fmla="*/ 78 w 250"/>
                <a:gd name="T87" fmla="*/ 205 h 889"/>
                <a:gd name="T88" fmla="*/ 73 w 250"/>
                <a:gd name="T89" fmla="*/ 154 h 889"/>
                <a:gd name="T90" fmla="*/ 58 w 250"/>
                <a:gd name="T91" fmla="*/ 101 h 889"/>
                <a:gd name="T92" fmla="*/ 39 w 250"/>
                <a:gd name="T93" fmla="*/ 63 h 889"/>
                <a:gd name="T94" fmla="*/ 28 w 250"/>
                <a:gd name="T95" fmla="*/ 46 h 889"/>
                <a:gd name="T96" fmla="*/ 24 w 250"/>
                <a:gd name="T97" fmla="*/ 31 h 889"/>
                <a:gd name="T98" fmla="*/ 24 w 250"/>
                <a:gd name="T99" fmla="*/ 29 h 889"/>
                <a:gd name="T100" fmla="*/ 41 w 250"/>
                <a:gd name="T101" fmla="*/ 25 h 889"/>
                <a:gd name="T102" fmla="*/ 76 w 250"/>
                <a:gd name="T103" fmla="*/ 32 h 889"/>
                <a:gd name="T104" fmla="*/ 149 w 250"/>
                <a:gd name="T105" fmla="*/ 81 h 889"/>
                <a:gd name="T106" fmla="*/ 214 w 250"/>
                <a:gd name="T107" fmla="*/ 204 h 889"/>
                <a:gd name="T108" fmla="*/ 230 w 250"/>
                <a:gd name="T109" fmla="*/ 195 h 889"/>
                <a:gd name="T110" fmla="*/ 222 w 250"/>
                <a:gd name="T111" fmla="*/ 151 h 889"/>
                <a:gd name="T112" fmla="*/ 202 w 250"/>
                <a:gd name="T113" fmla="*/ 122 h 889"/>
                <a:gd name="T114" fmla="*/ 197 w 250"/>
                <a:gd name="T115" fmla="*/ 143 h 8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0"/>
                <a:gd name="T175" fmla="*/ 0 h 889"/>
                <a:gd name="T176" fmla="*/ 250 w 250"/>
                <a:gd name="T177" fmla="*/ 889 h 8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0" h="889">
                  <a:moveTo>
                    <a:pt x="197" y="143"/>
                  </a:moveTo>
                  <a:lnTo>
                    <a:pt x="199" y="135"/>
                  </a:lnTo>
                  <a:lnTo>
                    <a:pt x="200" y="128"/>
                  </a:lnTo>
                  <a:lnTo>
                    <a:pt x="202" y="122"/>
                  </a:lnTo>
                  <a:lnTo>
                    <a:pt x="204" y="116"/>
                  </a:lnTo>
                  <a:lnTo>
                    <a:pt x="182" y="83"/>
                  </a:lnTo>
                  <a:lnTo>
                    <a:pt x="157" y="57"/>
                  </a:lnTo>
                  <a:lnTo>
                    <a:pt x="132" y="37"/>
                  </a:lnTo>
                  <a:lnTo>
                    <a:pt x="109" y="22"/>
                  </a:lnTo>
                  <a:lnTo>
                    <a:pt x="88" y="12"/>
                  </a:lnTo>
                  <a:lnTo>
                    <a:pt x="71" y="5"/>
                  </a:lnTo>
                  <a:lnTo>
                    <a:pt x="60" y="2"/>
                  </a:lnTo>
                  <a:lnTo>
                    <a:pt x="55" y="1"/>
                  </a:lnTo>
                  <a:lnTo>
                    <a:pt x="51" y="1"/>
                  </a:lnTo>
                  <a:lnTo>
                    <a:pt x="44" y="0"/>
                  </a:lnTo>
                  <a:lnTo>
                    <a:pt x="37" y="1"/>
                  </a:lnTo>
                  <a:lnTo>
                    <a:pt x="29" y="1"/>
                  </a:lnTo>
                  <a:lnTo>
                    <a:pt x="21" y="3"/>
                  </a:lnTo>
                  <a:lnTo>
                    <a:pt x="15" y="6"/>
                  </a:lnTo>
                  <a:lnTo>
                    <a:pt x="8" y="11"/>
                  </a:lnTo>
                  <a:lnTo>
                    <a:pt x="3" y="18"/>
                  </a:lnTo>
                  <a:lnTo>
                    <a:pt x="2" y="21"/>
                  </a:lnTo>
                  <a:lnTo>
                    <a:pt x="1" y="25"/>
                  </a:lnTo>
                  <a:lnTo>
                    <a:pt x="0" y="29"/>
                  </a:lnTo>
                  <a:lnTo>
                    <a:pt x="0" y="32"/>
                  </a:lnTo>
                  <a:lnTo>
                    <a:pt x="2" y="46"/>
                  </a:lnTo>
                  <a:lnTo>
                    <a:pt x="8" y="58"/>
                  </a:lnTo>
                  <a:lnTo>
                    <a:pt x="14" y="70"/>
                  </a:lnTo>
                  <a:lnTo>
                    <a:pt x="18" y="76"/>
                  </a:lnTo>
                  <a:lnTo>
                    <a:pt x="27" y="93"/>
                  </a:lnTo>
                  <a:lnTo>
                    <a:pt x="35" y="110"/>
                  </a:lnTo>
                  <a:lnTo>
                    <a:pt x="42" y="126"/>
                  </a:lnTo>
                  <a:lnTo>
                    <a:pt x="46" y="142"/>
                  </a:lnTo>
                  <a:lnTo>
                    <a:pt x="50" y="158"/>
                  </a:lnTo>
                  <a:lnTo>
                    <a:pt x="52" y="174"/>
                  </a:lnTo>
                  <a:lnTo>
                    <a:pt x="54" y="189"/>
                  </a:lnTo>
                  <a:lnTo>
                    <a:pt x="54" y="205"/>
                  </a:lnTo>
                  <a:lnTo>
                    <a:pt x="53" y="234"/>
                  </a:lnTo>
                  <a:lnTo>
                    <a:pt x="49" y="265"/>
                  </a:lnTo>
                  <a:lnTo>
                    <a:pt x="43" y="297"/>
                  </a:lnTo>
                  <a:lnTo>
                    <a:pt x="36" y="329"/>
                  </a:lnTo>
                  <a:lnTo>
                    <a:pt x="26" y="380"/>
                  </a:lnTo>
                  <a:lnTo>
                    <a:pt x="16" y="436"/>
                  </a:lnTo>
                  <a:lnTo>
                    <a:pt x="9" y="502"/>
                  </a:lnTo>
                  <a:lnTo>
                    <a:pt x="6" y="575"/>
                  </a:lnTo>
                  <a:lnTo>
                    <a:pt x="8" y="623"/>
                  </a:lnTo>
                  <a:lnTo>
                    <a:pt x="15" y="664"/>
                  </a:lnTo>
                  <a:lnTo>
                    <a:pt x="25" y="702"/>
                  </a:lnTo>
                  <a:lnTo>
                    <a:pt x="38" y="734"/>
                  </a:lnTo>
                  <a:lnTo>
                    <a:pt x="54" y="764"/>
                  </a:lnTo>
                  <a:lnTo>
                    <a:pt x="71" y="789"/>
                  </a:lnTo>
                  <a:lnTo>
                    <a:pt x="90" y="810"/>
                  </a:lnTo>
                  <a:lnTo>
                    <a:pt x="109" y="828"/>
                  </a:lnTo>
                  <a:lnTo>
                    <a:pt x="130" y="844"/>
                  </a:lnTo>
                  <a:lnTo>
                    <a:pt x="148" y="855"/>
                  </a:lnTo>
                  <a:lnTo>
                    <a:pt x="166" y="865"/>
                  </a:lnTo>
                  <a:lnTo>
                    <a:pt x="182" y="872"/>
                  </a:lnTo>
                  <a:lnTo>
                    <a:pt x="195" y="878"/>
                  </a:lnTo>
                  <a:lnTo>
                    <a:pt x="205" y="881"/>
                  </a:lnTo>
                  <a:lnTo>
                    <a:pt x="213" y="883"/>
                  </a:lnTo>
                  <a:lnTo>
                    <a:pt x="215" y="883"/>
                  </a:lnTo>
                  <a:lnTo>
                    <a:pt x="244" y="889"/>
                  </a:lnTo>
                  <a:lnTo>
                    <a:pt x="227" y="865"/>
                  </a:lnTo>
                  <a:lnTo>
                    <a:pt x="206" y="831"/>
                  </a:lnTo>
                  <a:lnTo>
                    <a:pt x="192" y="800"/>
                  </a:lnTo>
                  <a:lnTo>
                    <a:pt x="184" y="769"/>
                  </a:lnTo>
                  <a:lnTo>
                    <a:pt x="182" y="740"/>
                  </a:lnTo>
                  <a:lnTo>
                    <a:pt x="183" y="711"/>
                  </a:lnTo>
                  <a:lnTo>
                    <a:pt x="187" y="679"/>
                  </a:lnTo>
                  <a:lnTo>
                    <a:pt x="195" y="644"/>
                  </a:lnTo>
                  <a:lnTo>
                    <a:pt x="205" y="607"/>
                  </a:lnTo>
                  <a:lnTo>
                    <a:pt x="211" y="582"/>
                  </a:lnTo>
                  <a:lnTo>
                    <a:pt x="218" y="555"/>
                  </a:lnTo>
                  <a:lnTo>
                    <a:pt x="225" y="527"/>
                  </a:lnTo>
                  <a:lnTo>
                    <a:pt x="230" y="496"/>
                  </a:lnTo>
                  <a:lnTo>
                    <a:pt x="236" y="462"/>
                  </a:lnTo>
                  <a:lnTo>
                    <a:pt x="241" y="427"/>
                  </a:lnTo>
                  <a:lnTo>
                    <a:pt x="246" y="389"/>
                  </a:lnTo>
                  <a:lnTo>
                    <a:pt x="249" y="348"/>
                  </a:lnTo>
                  <a:lnTo>
                    <a:pt x="250" y="303"/>
                  </a:lnTo>
                  <a:lnTo>
                    <a:pt x="248" y="263"/>
                  </a:lnTo>
                  <a:lnTo>
                    <a:pt x="244" y="225"/>
                  </a:lnTo>
                  <a:lnTo>
                    <a:pt x="236" y="193"/>
                  </a:lnTo>
                  <a:lnTo>
                    <a:pt x="230" y="195"/>
                  </a:lnTo>
                  <a:lnTo>
                    <a:pt x="226" y="198"/>
                  </a:lnTo>
                  <a:lnTo>
                    <a:pt x="220" y="201"/>
                  </a:lnTo>
                  <a:lnTo>
                    <a:pt x="214" y="204"/>
                  </a:lnTo>
                  <a:lnTo>
                    <a:pt x="220" y="227"/>
                  </a:lnTo>
                  <a:lnTo>
                    <a:pt x="223" y="251"/>
                  </a:lnTo>
                  <a:lnTo>
                    <a:pt x="226" y="278"/>
                  </a:lnTo>
                  <a:lnTo>
                    <a:pt x="227" y="307"/>
                  </a:lnTo>
                  <a:lnTo>
                    <a:pt x="227" y="316"/>
                  </a:lnTo>
                  <a:lnTo>
                    <a:pt x="226" y="326"/>
                  </a:lnTo>
                  <a:lnTo>
                    <a:pt x="226" y="336"/>
                  </a:lnTo>
                  <a:lnTo>
                    <a:pt x="225" y="346"/>
                  </a:lnTo>
                  <a:lnTo>
                    <a:pt x="221" y="387"/>
                  </a:lnTo>
                  <a:lnTo>
                    <a:pt x="217" y="424"/>
                  </a:lnTo>
                  <a:lnTo>
                    <a:pt x="212" y="459"/>
                  </a:lnTo>
                  <a:lnTo>
                    <a:pt x="206" y="492"/>
                  </a:lnTo>
                  <a:lnTo>
                    <a:pt x="200" y="522"/>
                  </a:lnTo>
                  <a:lnTo>
                    <a:pt x="194" y="550"/>
                  </a:lnTo>
                  <a:lnTo>
                    <a:pt x="187" y="576"/>
                  </a:lnTo>
                  <a:lnTo>
                    <a:pt x="181" y="600"/>
                  </a:lnTo>
                  <a:lnTo>
                    <a:pt x="171" y="636"/>
                  </a:lnTo>
                  <a:lnTo>
                    <a:pt x="164" y="670"/>
                  </a:lnTo>
                  <a:lnTo>
                    <a:pt x="159" y="703"/>
                  </a:lnTo>
                  <a:lnTo>
                    <a:pt x="157" y="734"/>
                  </a:lnTo>
                  <a:lnTo>
                    <a:pt x="157" y="748"/>
                  </a:lnTo>
                  <a:lnTo>
                    <a:pt x="159" y="763"/>
                  </a:lnTo>
                  <a:lnTo>
                    <a:pt x="161" y="776"/>
                  </a:lnTo>
                  <a:lnTo>
                    <a:pt x="165" y="791"/>
                  </a:lnTo>
                  <a:lnTo>
                    <a:pt x="169" y="804"/>
                  </a:lnTo>
                  <a:lnTo>
                    <a:pt x="175" y="820"/>
                  </a:lnTo>
                  <a:lnTo>
                    <a:pt x="182" y="835"/>
                  </a:lnTo>
                  <a:lnTo>
                    <a:pt x="191" y="851"/>
                  </a:lnTo>
                  <a:lnTo>
                    <a:pt x="168" y="839"/>
                  </a:lnTo>
                  <a:lnTo>
                    <a:pt x="143" y="824"/>
                  </a:lnTo>
                  <a:lnTo>
                    <a:pt x="116" y="802"/>
                  </a:lnTo>
                  <a:lnTo>
                    <a:pt x="90" y="774"/>
                  </a:lnTo>
                  <a:lnTo>
                    <a:pt x="67" y="738"/>
                  </a:lnTo>
                  <a:lnTo>
                    <a:pt x="47" y="694"/>
                  </a:lnTo>
                  <a:lnTo>
                    <a:pt x="35" y="640"/>
                  </a:lnTo>
                  <a:lnTo>
                    <a:pt x="30" y="575"/>
                  </a:lnTo>
                  <a:lnTo>
                    <a:pt x="34" y="504"/>
                  </a:lnTo>
                  <a:lnTo>
                    <a:pt x="41" y="441"/>
                  </a:lnTo>
                  <a:lnTo>
                    <a:pt x="50" y="386"/>
                  </a:lnTo>
                  <a:lnTo>
                    <a:pt x="60" y="335"/>
                  </a:lnTo>
                  <a:lnTo>
                    <a:pt x="67" y="301"/>
                  </a:lnTo>
                  <a:lnTo>
                    <a:pt x="72" y="268"/>
                  </a:lnTo>
                  <a:lnTo>
                    <a:pt x="77" y="237"/>
                  </a:lnTo>
                  <a:lnTo>
                    <a:pt x="78" y="205"/>
                  </a:lnTo>
                  <a:lnTo>
                    <a:pt x="78" y="188"/>
                  </a:lnTo>
                  <a:lnTo>
                    <a:pt x="76" y="171"/>
                  </a:lnTo>
                  <a:lnTo>
                    <a:pt x="73" y="154"/>
                  </a:lnTo>
                  <a:lnTo>
                    <a:pt x="70" y="136"/>
                  </a:lnTo>
                  <a:lnTo>
                    <a:pt x="64" y="119"/>
                  </a:lnTo>
                  <a:lnTo>
                    <a:pt x="58" y="101"/>
                  </a:lnTo>
                  <a:lnTo>
                    <a:pt x="50" y="83"/>
                  </a:lnTo>
                  <a:lnTo>
                    <a:pt x="39" y="64"/>
                  </a:lnTo>
                  <a:lnTo>
                    <a:pt x="39" y="63"/>
                  </a:lnTo>
                  <a:lnTo>
                    <a:pt x="39" y="62"/>
                  </a:lnTo>
                  <a:lnTo>
                    <a:pt x="33" y="54"/>
                  </a:lnTo>
                  <a:lnTo>
                    <a:pt x="28" y="46"/>
                  </a:lnTo>
                  <a:lnTo>
                    <a:pt x="25" y="38"/>
                  </a:lnTo>
                  <a:lnTo>
                    <a:pt x="24" y="32"/>
                  </a:lnTo>
                  <a:lnTo>
                    <a:pt x="24" y="31"/>
                  </a:lnTo>
                  <a:lnTo>
                    <a:pt x="24" y="30"/>
                  </a:lnTo>
                  <a:lnTo>
                    <a:pt x="24" y="29"/>
                  </a:lnTo>
                  <a:lnTo>
                    <a:pt x="27" y="27"/>
                  </a:lnTo>
                  <a:lnTo>
                    <a:pt x="32" y="26"/>
                  </a:lnTo>
                  <a:lnTo>
                    <a:pt x="41" y="25"/>
                  </a:lnTo>
                  <a:lnTo>
                    <a:pt x="52" y="26"/>
                  </a:lnTo>
                  <a:lnTo>
                    <a:pt x="60" y="28"/>
                  </a:lnTo>
                  <a:lnTo>
                    <a:pt x="76" y="32"/>
                  </a:lnTo>
                  <a:lnTo>
                    <a:pt x="97" y="43"/>
                  </a:lnTo>
                  <a:lnTo>
                    <a:pt x="122" y="58"/>
                  </a:lnTo>
                  <a:lnTo>
                    <a:pt x="149" y="81"/>
                  </a:lnTo>
                  <a:lnTo>
                    <a:pt x="174" y="113"/>
                  </a:lnTo>
                  <a:lnTo>
                    <a:pt x="196" y="153"/>
                  </a:lnTo>
                  <a:lnTo>
                    <a:pt x="214" y="204"/>
                  </a:lnTo>
                  <a:lnTo>
                    <a:pt x="220" y="201"/>
                  </a:lnTo>
                  <a:lnTo>
                    <a:pt x="226" y="198"/>
                  </a:lnTo>
                  <a:lnTo>
                    <a:pt x="230" y="195"/>
                  </a:lnTo>
                  <a:lnTo>
                    <a:pt x="236" y="193"/>
                  </a:lnTo>
                  <a:lnTo>
                    <a:pt x="229" y="171"/>
                  </a:lnTo>
                  <a:lnTo>
                    <a:pt x="222" y="151"/>
                  </a:lnTo>
                  <a:lnTo>
                    <a:pt x="213" y="132"/>
                  </a:lnTo>
                  <a:lnTo>
                    <a:pt x="204" y="116"/>
                  </a:lnTo>
                  <a:lnTo>
                    <a:pt x="202" y="122"/>
                  </a:lnTo>
                  <a:lnTo>
                    <a:pt x="200" y="128"/>
                  </a:lnTo>
                  <a:lnTo>
                    <a:pt x="199" y="135"/>
                  </a:lnTo>
                  <a:lnTo>
                    <a:pt x="197" y="143"/>
                  </a:lnTo>
                  <a:close/>
                </a:path>
              </a:pathLst>
            </a:custGeom>
            <a:solidFill>
              <a:srgbClr val="000000"/>
            </a:solidFill>
            <a:ln w="9525">
              <a:noFill/>
              <a:round/>
              <a:headEnd/>
              <a:tailEnd/>
            </a:ln>
          </p:spPr>
          <p:txBody>
            <a:bodyPr/>
            <a:lstStyle/>
            <a:p>
              <a:endParaRPr lang="en-US"/>
            </a:p>
          </p:txBody>
        </p:sp>
        <p:sp>
          <p:nvSpPr>
            <p:cNvPr id="14347" name="Freeform 46"/>
            <p:cNvSpPr>
              <a:spLocks/>
            </p:cNvSpPr>
            <p:nvPr/>
          </p:nvSpPr>
          <p:spPr bwMode="auto">
            <a:xfrm>
              <a:off x="4206" y="1753"/>
              <a:ext cx="712" cy="352"/>
            </a:xfrm>
            <a:custGeom>
              <a:avLst/>
              <a:gdLst>
                <a:gd name="T0" fmla="*/ 675 w 712"/>
                <a:gd name="T1" fmla="*/ 176 h 352"/>
                <a:gd name="T2" fmla="*/ 579 w 712"/>
                <a:gd name="T3" fmla="*/ 152 h 352"/>
                <a:gd name="T4" fmla="*/ 567 w 712"/>
                <a:gd name="T5" fmla="*/ 121 h 352"/>
                <a:gd name="T6" fmla="*/ 545 w 712"/>
                <a:gd name="T7" fmla="*/ 91 h 352"/>
                <a:gd name="T8" fmla="*/ 517 w 712"/>
                <a:gd name="T9" fmla="*/ 66 h 352"/>
                <a:gd name="T10" fmla="*/ 482 w 712"/>
                <a:gd name="T11" fmla="*/ 43 h 352"/>
                <a:gd name="T12" fmla="*/ 441 w 712"/>
                <a:gd name="T13" fmla="*/ 24 h 352"/>
                <a:gd name="T14" fmla="*/ 395 w 712"/>
                <a:gd name="T15" fmla="*/ 10 h 352"/>
                <a:gd name="T16" fmla="*/ 344 w 712"/>
                <a:gd name="T17" fmla="*/ 2 h 352"/>
                <a:gd name="T18" fmla="*/ 289 w 712"/>
                <a:gd name="T19" fmla="*/ 0 h 352"/>
                <a:gd name="T20" fmla="*/ 233 w 712"/>
                <a:gd name="T21" fmla="*/ 5 h 352"/>
                <a:gd name="T22" fmla="*/ 180 w 712"/>
                <a:gd name="T23" fmla="*/ 16 h 352"/>
                <a:gd name="T24" fmla="*/ 132 w 712"/>
                <a:gd name="T25" fmla="*/ 33 h 352"/>
                <a:gd name="T26" fmla="*/ 89 w 712"/>
                <a:gd name="T27" fmla="*/ 55 h 352"/>
                <a:gd name="T28" fmla="*/ 53 w 712"/>
                <a:gd name="T29" fmla="*/ 82 h 352"/>
                <a:gd name="T30" fmla="*/ 26 w 712"/>
                <a:gd name="T31" fmla="*/ 113 h 352"/>
                <a:gd name="T32" fmla="*/ 8 w 712"/>
                <a:gd name="T33" fmla="*/ 148 h 352"/>
                <a:gd name="T34" fmla="*/ 0 w 712"/>
                <a:gd name="T35" fmla="*/ 184 h 352"/>
                <a:gd name="T36" fmla="*/ 4 w 712"/>
                <a:gd name="T37" fmla="*/ 219 h 352"/>
                <a:gd name="T38" fmla="*/ 17 w 712"/>
                <a:gd name="T39" fmla="*/ 249 h 352"/>
                <a:gd name="T40" fmla="*/ 40 w 712"/>
                <a:gd name="T41" fmla="*/ 278 h 352"/>
                <a:gd name="T42" fmla="*/ 69 w 712"/>
                <a:gd name="T43" fmla="*/ 301 h 352"/>
                <a:gd name="T44" fmla="*/ 105 w 712"/>
                <a:gd name="T45" fmla="*/ 322 h 352"/>
                <a:gd name="T46" fmla="*/ 147 w 712"/>
                <a:gd name="T47" fmla="*/ 336 h 352"/>
                <a:gd name="T48" fmla="*/ 191 w 712"/>
                <a:gd name="T49" fmla="*/ 347 h 352"/>
                <a:gd name="T50" fmla="*/ 240 w 712"/>
                <a:gd name="T51" fmla="*/ 352 h 352"/>
                <a:gd name="T52" fmla="*/ 290 w 712"/>
                <a:gd name="T53" fmla="*/ 352 h 352"/>
                <a:gd name="T54" fmla="*/ 339 w 712"/>
                <a:gd name="T55" fmla="*/ 347 h 352"/>
                <a:gd name="T56" fmla="*/ 384 w 712"/>
                <a:gd name="T57" fmla="*/ 338 h 352"/>
                <a:gd name="T58" fmla="*/ 428 w 712"/>
                <a:gd name="T59" fmla="*/ 324 h 352"/>
                <a:gd name="T60" fmla="*/ 469 w 712"/>
                <a:gd name="T61" fmla="*/ 306 h 352"/>
                <a:gd name="T62" fmla="*/ 510 w 712"/>
                <a:gd name="T63" fmla="*/ 286 h 352"/>
                <a:gd name="T64" fmla="*/ 548 w 712"/>
                <a:gd name="T65" fmla="*/ 262 h 352"/>
                <a:gd name="T66" fmla="*/ 580 w 712"/>
                <a:gd name="T67" fmla="*/ 249 h 352"/>
                <a:gd name="T68" fmla="*/ 608 w 712"/>
                <a:gd name="T69" fmla="*/ 252 h 352"/>
                <a:gd name="T70" fmla="*/ 635 w 712"/>
                <a:gd name="T71" fmla="*/ 254 h 352"/>
                <a:gd name="T72" fmla="*/ 653 w 712"/>
                <a:gd name="T73" fmla="*/ 255 h 352"/>
                <a:gd name="T74" fmla="*/ 666 w 712"/>
                <a:gd name="T75" fmla="*/ 255 h 352"/>
                <a:gd name="T76" fmla="*/ 684 w 712"/>
                <a:gd name="T77" fmla="*/ 251 h 352"/>
                <a:gd name="T78" fmla="*/ 700 w 712"/>
                <a:gd name="T79" fmla="*/ 242 h 352"/>
                <a:gd name="T80" fmla="*/ 710 w 712"/>
                <a:gd name="T81" fmla="*/ 228 h 352"/>
                <a:gd name="T82" fmla="*/ 712 w 712"/>
                <a:gd name="T83" fmla="*/ 212 h 352"/>
                <a:gd name="T84" fmla="*/ 709 w 712"/>
                <a:gd name="T85" fmla="*/ 198 h 352"/>
                <a:gd name="T86" fmla="*/ 699 w 712"/>
                <a:gd name="T87" fmla="*/ 186 h 352"/>
                <a:gd name="T88" fmla="*/ 684 w 712"/>
                <a:gd name="T89" fmla="*/ 178 h 3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12"/>
                <a:gd name="T136" fmla="*/ 0 h 352"/>
                <a:gd name="T137" fmla="*/ 712 w 712"/>
                <a:gd name="T138" fmla="*/ 352 h 3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12" h="352">
                  <a:moveTo>
                    <a:pt x="675" y="176"/>
                  </a:moveTo>
                  <a:lnTo>
                    <a:pt x="675" y="176"/>
                  </a:lnTo>
                  <a:lnTo>
                    <a:pt x="582" y="169"/>
                  </a:lnTo>
                  <a:lnTo>
                    <a:pt x="579" y="152"/>
                  </a:lnTo>
                  <a:lnTo>
                    <a:pt x="574" y="137"/>
                  </a:lnTo>
                  <a:lnTo>
                    <a:pt x="567" y="121"/>
                  </a:lnTo>
                  <a:lnTo>
                    <a:pt x="557" y="106"/>
                  </a:lnTo>
                  <a:lnTo>
                    <a:pt x="545" y="91"/>
                  </a:lnTo>
                  <a:lnTo>
                    <a:pt x="532" y="78"/>
                  </a:lnTo>
                  <a:lnTo>
                    <a:pt x="517" y="66"/>
                  </a:lnTo>
                  <a:lnTo>
                    <a:pt x="500" y="53"/>
                  </a:lnTo>
                  <a:lnTo>
                    <a:pt x="482" y="43"/>
                  </a:lnTo>
                  <a:lnTo>
                    <a:pt x="462" y="33"/>
                  </a:lnTo>
                  <a:lnTo>
                    <a:pt x="441" y="24"/>
                  </a:lnTo>
                  <a:lnTo>
                    <a:pt x="419" y="17"/>
                  </a:lnTo>
                  <a:lnTo>
                    <a:pt x="395" y="10"/>
                  </a:lnTo>
                  <a:lnTo>
                    <a:pt x="370" y="6"/>
                  </a:lnTo>
                  <a:lnTo>
                    <a:pt x="344" y="2"/>
                  </a:lnTo>
                  <a:lnTo>
                    <a:pt x="318" y="0"/>
                  </a:lnTo>
                  <a:lnTo>
                    <a:pt x="289" y="0"/>
                  </a:lnTo>
                  <a:lnTo>
                    <a:pt x="261" y="1"/>
                  </a:lnTo>
                  <a:lnTo>
                    <a:pt x="233" y="5"/>
                  </a:lnTo>
                  <a:lnTo>
                    <a:pt x="205" y="9"/>
                  </a:lnTo>
                  <a:lnTo>
                    <a:pt x="180" y="16"/>
                  </a:lnTo>
                  <a:lnTo>
                    <a:pt x="155" y="24"/>
                  </a:lnTo>
                  <a:lnTo>
                    <a:pt x="132" y="33"/>
                  </a:lnTo>
                  <a:lnTo>
                    <a:pt x="110" y="43"/>
                  </a:lnTo>
                  <a:lnTo>
                    <a:pt x="89" y="55"/>
                  </a:lnTo>
                  <a:lnTo>
                    <a:pt x="70" y="68"/>
                  </a:lnTo>
                  <a:lnTo>
                    <a:pt x="53" y="82"/>
                  </a:lnTo>
                  <a:lnTo>
                    <a:pt x="39" y="97"/>
                  </a:lnTo>
                  <a:lnTo>
                    <a:pt x="26" y="113"/>
                  </a:lnTo>
                  <a:lnTo>
                    <a:pt x="16" y="130"/>
                  </a:lnTo>
                  <a:lnTo>
                    <a:pt x="8" y="148"/>
                  </a:lnTo>
                  <a:lnTo>
                    <a:pt x="2" y="166"/>
                  </a:lnTo>
                  <a:lnTo>
                    <a:pt x="0" y="184"/>
                  </a:lnTo>
                  <a:lnTo>
                    <a:pt x="0" y="202"/>
                  </a:lnTo>
                  <a:lnTo>
                    <a:pt x="4" y="219"/>
                  </a:lnTo>
                  <a:lnTo>
                    <a:pt x="9" y="235"/>
                  </a:lnTo>
                  <a:lnTo>
                    <a:pt x="17" y="249"/>
                  </a:lnTo>
                  <a:lnTo>
                    <a:pt x="27" y="264"/>
                  </a:lnTo>
                  <a:lnTo>
                    <a:pt x="40" y="278"/>
                  </a:lnTo>
                  <a:lnTo>
                    <a:pt x="53" y="290"/>
                  </a:lnTo>
                  <a:lnTo>
                    <a:pt x="69" y="301"/>
                  </a:lnTo>
                  <a:lnTo>
                    <a:pt x="87" y="312"/>
                  </a:lnTo>
                  <a:lnTo>
                    <a:pt x="105" y="322"/>
                  </a:lnTo>
                  <a:lnTo>
                    <a:pt x="125" y="330"/>
                  </a:lnTo>
                  <a:lnTo>
                    <a:pt x="147" y="336"/>
                  </a:lnTo>
                  <a:lnTo>
                    <a:pt x="168" y="342"/>
                  </a:lnTo>
                  <a:lnTo>
                    <a:pt x="191" y="347"/>
                  </a:lnTo>
                  <a:lnTo>
                    <a:pt x="215" y="350"/>
                  </a:lnTo>
                  <a:lnTo>
                    <a:pt x="240" y="352"/>
                  </a:lnTo>
                  <a:lnTo>
                    <a:pt x="265" y="352"/>
                  </a:lnTo>
                  <a:lnTo>
                    <a:pt x="290" y="352"/>
                  </a:lnTo>
                  <a:lnTo>
                    <a:pt x="315" y="350"/>
                  </a:lnTo>
                  <a:lnTo>
                    <a:pt x="339" y="347"/>
                  </a:lnTo>
                  <a:lnTo>
                    <a:pt x="361" y="342"/>
                  </a:lnTo>
                  <a:lnTo>
                    <a:pt x="384" y="338"/>
                  </a:lnTo>
                  <a:lnTo>
                    <a:pt x="406" y="331"/>
                  </a:lnTo>
                  <a:lnTo>
                    <a:pt x="428" y="324"/>
                  </a:lnTo>
                  <a:lnTo>
                    <a:pt x="449" y="315"/>
                  </a:lnTo>
                  <a:lnTo>
                    <a:pt x="469" y="306"/>
                  </a:lnTo>
                  <a:lnTo>
                    <a:pt x="490" y="296"/>
                  </a:lnTo>
                  <a:lnTo>
                    <a:pt x="510" y="286"/>
                  </a:lnTo>
                  <a:lnTo>
                    <a:pt x="529" y="273"/>
                  </a:lnTo>
                  <a:lnTo>
                    <a:pt x="548" y="262"/>
                  </a:lnTo>
                  <a:lnTo>
                    <a:pt x="567" y="248"/>
                  </a:lnTo>
                  <a:lnTo>
                    <a:pt x="580" y="249"/>
                  </a:lnTo>
                  <a:lnTo>
                    <a:pt x="594" y="251"/>
                  </a:lnTo>
                  <a:lnTo>
                    <a:pt x="608" y="252"/>
                  </a:lnTo>
                  <a:lnTo>
                    <a:pt x="623" y="253"/>
                  </a:lnTo>
                  <a:lnTo>
                    <a:pt x="635" y="254"/>
                  </a:lnTo>
                  <a:lnTo>
                    <a:pt x="645" y="254"/>
                  </a:lnTo>
                  <a:lnTo>
                    <a:pt x="653" y="255"/>
                  </a:lnTo>
                  <a:lnTo>
                    <a:pt x="656" y="255"/>
                  </a:lnTo>
                  <a:lnTo>
                    <a:pt x="666" y="255"/>
                  </a:lnTo>
                  <a:lnTo>
                    <a:pt x="675" y="254"/>
                  </a:lnTo>
                  <a:lnTo>
                    <a:pt x="684" y="251"/>
                  </a:lnTo>
                  <a:lnTo>
                    <a:pt x="693" y="246"/>
                  </a:lnTo>
                  <a:lnTo>
                    <a:pt x="700" y="242"/>
                  </a:lnTo>
                  <a:lnTo>
                    <a:pt x="705" y="235"/>
                  </a:lnTo>
                  <a:lnTo>
                    <a:pt x="710" y="228"/>
                  </a:lnTo>
                  <a:lnTo>
                    <a:pt x="712" y="220"/>
                  </a:lnTo>
                  <a:lnTo>
                    <a:pt x="712" y="212"/>
                  </a:lnTo>
                  <a:lnTo>
                    <a:pt x="711" y="204"/>
                  </a:lnTo>
                  <a:lnTo>
                    <a:pt x="709" y="198"/>
                  </a:lnTo>
                  <a:lnTo>
                    <a:pt x="704" y="191"/>
                  </a:lnTo>
                  <a:lnTo>
                    <a:pt x="699" y="186"/>
                  </a:lnTo>
                  <a:lnTo>
                    <a:pt x="692" y="182"/>
                  </a:lnTo>
                  <a:lnTo>
                    <a:pt x="684" y="178"/>
                  </a:lnTo>
                  <a:lnTo>
                    <a:pt x="675" y="176"/>
                  </a:lnTo>
                  <a:close/>
                </a:path>
              </a:pathLst>
            </a:custGeom>
            <a:solidFill>
              <a:srgbClr val="F2BFB2"/>
            </a:solidFill>
            <a:ln w="9525">
              <a:noFill/>
              <a:round/>
              <a:headEnd/>
              <a:tailEnd/>
            </a:ln>
          </p:spPr>
          <p:txBody>
            <a:bodyPr/>
            <a:lstStyle/>
            <a:p>
              <a:endParaRPr lang="en-US"/>
            </a:p>
          </p:txBody>
        </p:sp>
        <p:sp>
          <p:nvSpPr>
            <p:cNvPr id="14348" name="Freeform 47"/>
            <p:cNvSpPr>
              <a:spLocks/>
            </p:cNvSpPr>
            <p:nvPr/>
          </p:nvSpPr>
          <p:spPr bwMode="auto">
            <a:xfrm>
              <a:off x="4194" y="1742"/>
              <a:ext cx="735" cy="374"/>
            </a:xfrm>
            <a:custGeom>
              <a:avLst/>
              <a:gdLst>
                <a:gd name="T0" fmla="*/ 715 w 735"/>
                <a:gd name="T1" fmla="*/ 187 h 374"/>
                <a:gd name="T2" fmla="*/ 694 w 735"/>
                <a:gd name="T3" fmla="*/ 177 h 374"/>
                <a:gd name="T4" fmla="*/ 685 w 735"/>
                <a:gd name="T5" fmla="*/ 176 h 374"/>
                <a:gd name="T6" fmla="*/ 636 w 735"/>
                <a:gd name="T7" fmla="*/ 172 h 374"/>
                <a:gd name="T8" fmla="*/ 600 w 735"/>
                <a:gd name="T9" fmla="*/ 156 h 374"/>
                <a:gd name="T10" fmla="*/ 568 w 735"/>
                <a:gd name="T11" fmla="*/ 99 h 374"/>
                <a:gd name="T12" fmla="*/ 525 w 735"/>
                <a:gd name="T13" fmla="*/ 66 h 374"/>
                <a:gd name="T14" fmla="*/ 522 w 735"/>
                <a:gd name="T15" fmla="*/ 86 h 374"/>
                <a:gd name="T16" fmla="*/ 568 w 735"/>
                <a:gd name="T17" fmla="*/ 137 h 374"/>
                <a:gd name="T18" fmla="*/ 584 w 735"/>
                <a:gd name="T19" fmla="*/ 192 h 374"/>
                <a:gd name="T20" fmla="*/ 699 w 735"/>
                <a:gd name="T21" fmla="*/ 204 h 374"/>
                <a:gd name="T22" fmla="*/ 713 w 735"/>
                <a:gd name="T23" fmla="*/ 220 h 374"/>
                <a:gd name="T24" fmla="*/ 707 w 735"/>
                <a:gd name="T25" fmla="*/ 240 h 374"/>
                <a:gd name="T26" fmla="*/ 683 w 735"/>
                <a:gd name="T27" fmla="*/ 254 h 374"/>
                <a:gd name="T28" fmla="*/ 572 w 735"/>
                <a:gd name="T29" fmla="*/ 250 h 374"/>
                <a:gd name="T30" fmla="*/ 489 w 735"/>
                <a:gd name="T31" fmla="*/ 301 h 374"/>
                <a:gd name="T32" fmla="*/ 405 w 735"/>
                <a:gd name="T33" fmla="*/ 334 h 374"/>
                <a:gd name="T34" fmla="*/ 318 w 735"/>
                <a:gd name="T35" fmla="*/ 350 h 374"/>
                <a:gd name="T36" fmla="*/ 228 w 735"/>
                <a:gd name="T37" fmla="*/ 349 h 374"/>
                <a:gd name="T38" fmla="*/ 170 w 735"/>
                <a:gd name="T39" fmla="*/ 338 h 374"/>
                <a:gd name="T40" fmla="*/ 118 w 735"/>
                <a:gd name="T41" fmla="*/ 319 h 374"/>
                <a:gd name="T42" fmla="*/ 75 w 735"/>
                <a:gd name="T43" fmla="*/ 293 h 374"/>
                <a:gd name="T44" fmla="*/ 45 w 735"/>
                <a:gd name="T45" fmla="*/ 262 h 374"/>
                <a:gd name="T46" fmla="*/ 26 w 735"/>
                <a:gd name="T47" fmla="*/ 179 h 374"/>
                <a:gd name="T48" fmla="*/ 61 w 735"/>
                <a:gd name="T49" fmla="*/ 114 h 374"/>
                <a:gd name="T50" fmla="*/ 129 w 735"/>
                <a:gd name="T51" fmla="*/ 63 h 374"/>
                <a:gd name="T52" fmla="*/ 222 w 735"/>
                <a:gd name="T53" fmla="*/ 31 h 374"/>
                <a:gd name="T54" fmla="*/ 329 w 735"/>
                <a:gd name="T55" fmla="*/ 22 h 374"/>
                <a:gd name="T56" fmla="*/ 427 w 735"/>
                <a:gd name="T57" fmla="*/ 38 h 374"/>
                <a:gd name="T58" fmla="*/ 506 w 735"/>
                <a:gd name="T59" fmla="*/ 74 h 374"/>
                <a:gd name="T60" fmla="*/ 531 w 735"/>
                <a:gd name="T61" fmla="*/ 64 h 374"/>
                <a:gd name="T62" fmla="*/ 491 w 735"/>
                <a:gd name="T63" fmla="*/ 39 h 374"/>
                <a:gd name="T64" fmla="*/ 442 w 735"/>
                <a:gd name="T65" fmla="*/ 19 h 374"/>
                <a:gd name="T66" fmla="*/ 389 w 735"/>
                <a:gd name="T67" fmla="*/ 7 h 374"/>
                <a:gd name="T68" fmla="*/ 330 w 735"/>
                <a:gd name="T69" fmla="*/ 0 h 374"/>
                <a:gd name="T70" fmla="*/ 214 w 735"/>
                <a:gd name="T71" fmla="*/ 9 h 374"/>
                <a:gd name="T72" fmla="*/ 115 w 735"/>
                <a:gd name="T73" fmla="*/ 45 h 374"/>
                <a:gd name="T74" fmla="*/ 41 w 735"/>
                <a:gd name="T75" fmla="*/ 101 h 374"/>
                <a:gd name="T76" fmla="*/ 3 w 735"/>
                <a:gd name="T77" fmla="*/ 175 h 374"/>
                <a:gd name="T78" fmla="*/ 26 w 735"/>
                <a:gd name="T79" fmla="*/ 276 h 374"/>
                <a:gd name="T80" fmla="*/ 61 w 735"/>
                <a:gd name="T81" fmla="*/ 311 h 374"/>
                <a:gd name="T82" fmla="*/ 107 w 735"/>
                <a:gd name="T83" fmla="*/ 339 h 374"/>
                <a:gd name="T84" fmla="*/ 162 w 735"/>
                <a:gd name="T85" fmla="*/ 361 h 374"/>
                <a:gd name="T86" fmla="*/ 225 w 735"/>
                <a:gd name="T87" fmla="*/ 372 h 374"/>
                <a:gd name="T88" fmla="*/ 319 w 735"/>
                <a:gd name="T89" fmla="*/ 373 h 374"/>
                <a:gd name="T90" fmla="*/ 409 w 735"/>
                <a:gd name="T91" fmla="*/ 356 h 374"/>
                <a:gd name="T92" fmla="*/ 496 w 735"/>
                <a:gd name="T93" fmla="*/ 323 h 374"/>
                <a:gd name="T94" fmla="*/ 581 w 735"/>
                <a:gd name="T95" fmla="*/ 271 h 374"/>
                <a:gd name="T96" fmla="*/ 626 w 735"/>
                <a:gd name="T97" fmla="*/ 275 h 374"/>
                <a:gd name="T98" fmla="*/ 667 w 735"/>
                <a:gd name="T99" fmla="*/ 279 h 374"/>
                <a:gd name="T100" fmla="*/ 711 w 735"/>
                <a:gd name="T101" fmla="*/ 267 h 374"/>
                <a:gd name="T102" fmla="*/ 734 w 735"/>
                <a:gd name="T103" fmla="*/ 233 h 374"/>
                <a:gd name="T104" fmla="*/ 735 w 735"/>
                <a:gd name="T105" fmla="*/ 224 h 374"/>
                <a:gd name="T106" fmla="*/ 727 w 735"/>
                <a:gd name="T107" fmla="*/ 198 h 3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5"/>
                <a:gd name="T163" fmla="*/ 0 h 374"/>
                <a:gd name="T164" fmla="*/ 735 w 735"/>
                <a:gd name="T165" fmla="*/ 374 h 3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5" h="374">
                  <a:moveTo>
                    <a:pt x="727" y="198"/>
                  </a:moveTo>
                  <a:lnTo>
                    <a:pt x="724" y="194"/>
                  </a:lnTo>
                  <a:lnTo>
                    <a:pt x="720" y="191"/>
                  </a:lnTo>
                  <a:lnTo>
                    <a:pt x="715" y="187"/>
                  </a:lnTo>
                  <a:lnTo>
                    <a:pt x="711" y="184"/>
                  </a:lnTo>
                  <a:lnTo>
                    <a:pt x="706" y="181"/>
                  </a:lnTo>
                  <a:lnTo>
                    <a:pt x="700" y="179"/>
                  </a:lnTo>
                  <a:lnTo>
                    <a:pt x="694" y="177"/>
                  </a:lnTo>
                  <a:lnTo>
                    <a:pt x="688" y="176"/>
                  </a:lnTo>
                  <a:lnTo>
                    <a:pt x="685" y="176"/>
                  </a:lnTo>
                  <a:lnTo>
                    <a:pt x="677" y="175"/>
                  </a:lnTo>
                  <a:lnTo>
                    <a:pt x="665" y="175"/>
                  </a:lnTo>
                  <a:lnTo>
                    <a:pt x="651" y="174"/>
                  </a:lnTo>
                  <a:lnTo>
                    <a:pt x="636" y="172"/>
                  </a:lnTo>
                  <a:lnTo>
                    <a:pt x="623" y="171"/>
                  </a:lnTo>
                  <a:lnTo>
                    <a:pt x="611" y="171"/>
                  </a:lnTo>
                  <a:lnTo>
                    <a:pt x="603" y="170"/>
                  </a:lnTo>
                  <a:lnTo>
                    <a:pt x="600" y="156"/>
                  </a:lnTo>
                  <a:lnTo>
                    <a:pt x="594" y="141"/>
                  </a:lnTo>
                  <a:lnTo>
                    <a:pt x="588" y="126"/>
                  </a:lnTo>
                  <a:lnTo>
                    <a:pt x="579" y="113"/>
                  </a:lnTo>
                  <a:lnTo>
                    <a:pt x="568" y="99"/>
                  </a:lnTo>
                  <a:lnTo>
                    <a:pt x="557" y="87"/>
                  </a:lnTo>
                  <a:lnTo>
                    <a:pt x="545" y="75"/>
                  </a:lnTo>
                  <a:lnTo>
                    <a:pt x="531" y="64"/>
                  </a:lnTo>
                  <a:lnTo>
                    <a:pt x="525" y="66"/>
                  </a:lnTo>
                  <a:lnTo>
                    <a:pt x="519" y="69"/>
                  </a:lnTo>
                  <a:lnTo>
                    <a:pt x="513" y="72"/>
                  </a:lnTo>
                  <a:lnTo>
                    <a:pt x="506" y="74"/>
                  </a:lnTo>
                  <a:lnTo>
                    <a:pt x="522" y="86"/>
                  </a:lnTo>
                  <a:lnTo>
                    <a:pt x="537" y="97"/>
                  </a:lnTo>
                  <a:lnTo>
                    <a:pt x="549" y="110"/>
                  </a:lnTo>
                  <a:lnTo>
                    <a:pt x="559" y="123"/>
                  </a:lnTo>
                  <a:lnTo>
                    <a:pt x="568" y="137"/>
                  </a:lnTo>
                  <a:lnTo>
                    <a:pt x="575" y="152"/>
                  </a:lnTo>
                  <a:lnTo>
                    <a:pt x="581" y="167"/>
                  </a:lnTo>
                  <a:lnTo>
                    <a:pt x="583" y="183"/>
                  </a:lnTo>
                  <a:lnTo>
                    <a:pt x="584" y="192"/>
                  </a:lnTo>
                  <a:lnTo>
                    <a:pt x="686" y="200"/>
                  </a:lnTo>
                  <a:lnTo>
                    <a:pt x="685" y="200"/>
                  </a:lnTo>
                  <a:lnTo>
                    <a:pt x="692" y="201"/>
                  </a:lnTo>
                  <a:lnTo>
                    <a:pt x="699" y="204"/>
                  </a:lnTo>
                  <a:lnTo>
                    <a:pt x="704" y="207"/>
                  </a:lnTo>
                  <a:lnTo>
                    <a:pt x="708" y="212"/>
                  </a:lnTo>
                  <a:lnTo>
                    <a:pt x="711" y="216"/>
                  </a:lnTo>
                  <a:lnTo>
                    <a:pt x="713" y="220"/>
                  </a:lnTo>
                  <a:lnTo>
                    <a:pt x="713" y="224"/>
                  </a:lnTo>
                  <a:lnTo>
                    <a:pt x="713" y="229"/>
                  </a:lnTo>
                  <a:lnTo>
                    <a:pt x="711" y="235"/>
                  </a:lnTo>
                  <a:lnTo>
                    <a:pt x="707" y="240"/>
                  </a:lnTo>
                  <a:lnTo>
                    <a:pt x="703" y="245"/>
                  </a:lnTo>
                  <a:lnTo>
                    <a:pt x="697" y="248"/>
                  </a:lnTo>
                  <a:lnTo>
                    <a:pt x="690" y="251"/>
                  </a:lnTo>
                  <a:lnTo>
                    <a:pt x="683" y="254"/>
                  </a:lnTo>
                  <a:lnTo>
                    <a:pt x="677" y="255"/>
                  </a:lnTo>
                  <a:lnTo>
                    <a:pt x="669" y="255"/>
                  </a:lnTo>
                  <a:lnTo>
                    <a:pt x="575" y="247"/>
                  </a:lnTo>
                  <a:lnTo>
                    <a:pt x="572" y="250"/>
                  </a:lnTo>
                  <a:lnTo>
                    <a:pt x="551" y="265"/>
                  </a:lnTo>
                  <a:lnTo>
                    <a:pt x="531" y="277"/>
                  </a:lnTo>
                  <a:lnTo>
                    <a:pt x="511" y="290"/>
                  </a:lnTo>
                  <a:lnTo>
                    <a:pt x="489" y="301"/>
                  </a:lnTo>
                  <a:lnTo>
                    <a:pt x="469" y="311"/>
                  </a:lnTo>
                  <a:lnTo>
                    <a:pt x="448" y="319"/>
                  </a:lnTo>
                  <a:lnTo>
                    <a:pt x="426" y="327"/>
                  </a:lnTo>
                  <a:lnTo>
                    <a:pt x="405" y="334"/>
                  </a:lnTo>
                  <a:lnTo>
                    <a:pt x="383" y="339"/>
                  </a:lnTo>
                  <a:lnTo>
                    <a:pt x="362" y="344"/>
                  </a:lnTo>
                  <a:lnTo>
                    <a:pt x="340" y="347"/>
                  </a:lnTo>
                  <a:lnTo>
                    <a:pt x="318" y="350"/>
                  </a:lnTo>
                  <a:lnTo>
                    <a:pt x="295" y="351"/>
                  </a:lnTo>
                  <a:lnTo>
                    <a:pt x="273" y="352"/>
                  </a:lnTo>
                  <a:lnTo>
                    <a:pt x="250" y="351"/>
                  </a:lnTo>
                  <a:lnTo>
                    <a:pt x="228" y="349"/>
                  </a:lnTo>
                  <a:lnTo>
                    <a:pt x="213" y="346"/>
                  </a:lnTo>
                  <a:lnTo>
                    <a:pt x="198" y="344"/>
                  </a:lnTo>
                  <a:lnTo>
                    <a:pt x="184" y="342"/>
                  </a:lnTo>
                  <a:lnTo>
                    <a:pt x="170" y="338"/>
                  </a:lnTo>
                  <a:lnTo>
                    <a:pt x="157" y="334"/>
                  </a:lnTo>
                  <a:lnTo>
                    <a:pt x="143" y="329"/>
                  </a:lnTo>
                  <a:lnTo>
                    <a:pt x="131" y="325"/>
                  </a:lnTo>
                  <a:lnTo>
                    <a:pt x="118" y="319"/>
                  </a:lnTo>
                  <a:lnTo>
                    <a:pt x="107" y="314"/>
                  </a:lnTo>
                  <a:lnTo>
                    <a:pt x="96" y="308"/>
                  </a:lnTo>
                  <a:lnTo>
                    <a:pt x="85" y="301"/>
                  </a:lnTo>
                  <a:lnTo>
                    <a:pt x="75" y="293"/>
                  </a:lnTo>
                  <a:lnTo>
                    <a:pt x="66" y="286"/>
                  </a:lnTo>
                  <a:lnTo>
                    <a:pt x="58" y="279"/>
                  </a:lnTo>
                  <a:lnTo>
                    <a:pt x="52" y="271"/>
                  </a:lnTo>
                  <a:lnTo>
                    <a:pt x="45" y="262"/>
                  </a:lnTo>
                  <a:lnTo>
                    <a:pt x="32" y="242"/>
                  </a:lnTo>
                  <a:lnTo>
                    <a:pt x="26" y="222"/>
                  </a:lnTo>
                  <a:lnTo>
                    <a:pt x="23" y="202"/>
                  </a:lnTo>
                  <a:lnTo>
                    <a:pt x="26" y="179"/>
                  </a:lnTo>
                  <a:lnTo>
                    <a:pt x="31" y="162"/>
                  </a:lnTo>
                  <a:lnTo>
                    <a:pt x="38" y="145"/>
                  </a:lnTo>
                  <a:lnTo>
                    <a:pt x="48" y="130"/>
                  </a:lnTo>
                  <a:lnTo>
                    <a:pt x="61" y="114"/>
                  </a:lnTo>
                  <a:lnTo>
                    <a:pt x="75" y="100"/>
                  </a:lnTo>
                  <a:lnTo>
                    <a:pt x="91" y="87"/>
                  </a:lnTo>
                  <a:lnTo>
                    <a:pt x="110" y="74"/>
                  </a:lnTo>
                  <a:lnTo>
                    <a:pt x="129" y="63"/>
                  </a:lnTo>
                  <a:lnTo>
                    <a:pt x="151" y="53"/>
                  </a:lnTo>
                  <a:lnTo>
                    <a:pt x="173" y="44"/>
                  </a:lnTo>
                  <a:lnTo>
                    <a:pt x="197" y="37"/>
                  </a:lnTo>
                  <a:lnTo>
                    <a:pt x="222" y="31"/>
                  </a:lnTo>
                  <a:lnTo>
                    <a:pt x="248" y="26"/>
                  </a:lnTo>
                  <a:lnTo>
                    <a:pt x="275" y="23"/>
                  </a:lnTo>
                  <a:lnTo>
                    <a:pt x="302" y="22"/>
                  </a:lnTo>
                  <a:lnTo>
                    <a:pt x="329" y="22"/>
                  </a:lnTo>
                  <a:lnTo>
                    <a:pt x="355" y="25"/>
                  </a:lnTo>
                  <a:lnTo>
                    <a:pt x="380" y="28"/>
                  </a:lnTo>
                  <a:lnTo>
                    <a:pt x="405" y="33"/>
                  </a:lnTo>
                  <a:lnTo>
                    <a:pt x="427" y="38"/>
                  </a:lnTo>
                  <a:lnTo>
                    <a:pt x="450" y="46"/>
                  </a:lnTo>
                  <a:lnTo>
                    <a:pt x="470" y="54"/>
                  </a:lnTo>
                  <a:lnTo>
                    <a:pt x="489" y="64"/>
                  </a:lnTo>
                  <a:lnTo>
                    <a:pt x="506" y="74"/>
                  </a:lnTo>
                  <a:lnTo>
                    <a:pt x="513" y="72"/>
                  </a:lnTo>
                  <a:lnTo>
                    <a:pt x="519" y="69"/>
                  </a:lnTo>
                  <a:lnTo>
                    <a:pt x="525" y="66"/>
                  </a:lnTo>
                  <a:lnTo>
                    <a:pt x="531" y="64"/>
                  </a:lnTo>
                  <a:lnTo>
                    <a:pt x="522" y="57"/>
                  </a:lnTo>
                  <a:lnTo>
                    <a:pt x="512" y="51"/>
                  </a:lnTo>
                  <a:lnTo>
                    <a:pt x="501" y="45"/>
                  </a:lnTo>
                  <a:lnTo>
                    <a:pt x="491" y="39"/>
                  </a:lnTo>
                  <a:lnTo>
                    <a:pt x="479" y="34"/>
                  </a:lnTo>
                  <a:lnTo>
                    <a:pt x="467" y="28"/>
                  </a:lnTo>
                  <a:lnTo>
                    <a:pt x="454" y="23"/>
                  </a:lnTo>
                  <a:lnTo>
                    <a:pt x="442" y="19"/>
                  </a:lnTo>
                  <a:lnTo>
                    <a:pt x="430" y="16"/>
                  </a:lnTo>
                  <a:lnTo>
                    <a:pt x="416" y="12"/>
                  </a:lnTo>
                  <a:lnTo>
                    <a:pt x="403" y="9"/>
                  </a:lnTo>
                  <a:lnTo>
                    <a:pt x="389" y="7"/>
                  </a:lnTo>
                  <a:lnTo>
                    <a:pt x="374" y="4"/>
                  </a:lnTo>
                  <a:lnTo>
                    <a:pt x="360" y="2"/>
                  </a:lnTo>
                  <a:lnTo>
                    <a:pt x="345" y="1"/>
                  </a:lnTo>
                  <a:lnTo>
                    <a:pt x="330" y="0"/>
                  </a:lnTo>
                  <a:lnTo>
                    <a:pt x="300" y="0"/>
                  </a:lnTo>
                  <a:lnTo>
                    <a:pt x="271" y="1"/>
                  </a:lnTo>
                  <a:lnTo>
                    <a:pt x="242" y="4"/>
                  </a:lnTo>
                  <a:lnTo>
                    <a:pt x="214" y="9"/>
                  </a:lnTo>
                  <a:lnTo>
                    <a:pt x="187" y="16"/>
                  </a:lnTo>
                  <a:lnTo>
                    <a:pt x="162" y="23"/>
                  </a:lnTo>
                  <a:lnTo>
                    <a:pt x="137" y="34"/>
                  </a:lnTo>
                  <a:lnTo>
                    <a:pt x="115" y="45"/>
                  </a:lnTo>
                  <a:lnTo>
                    <a:pt x="93" y="57"/>
                  </a:lnTo>
                  <a:lnTo>
                    <a:pt x="74" y="71"/>
                  </a:lnTo>
                  <a:lnTo>
                    <a:pt x="56" y="86"/>
                  </a:lnTo>
                  <a:lnTo>
                    <a:pt x="41" y="101"/>
                  </a:lnTo>
                  <a:lnTo>
                    <a:pt x="28" y="118"/>
                  </a:lnTo>
                  <a:lnTo>
                    <a:pt x="17" y="136"/>
                  </a:lnTo>
                  <a:lnTo>
                    <a:pt x="9" y="156"/>
                  </a:lnTo>
                  <a:lnTo>
                    <a:pt x="3" y="175"/>
                  </a:lnTo>
                  <a:lnTo>
                    <a:pt x="0" y="202"/>
                  </a:lnTo>
                  <a:lnTo>
                    <a:pt x="3" y="227"/>
                  </a:lnTo>
                  <a:lnTo>
                    <a:pt x="11" y="253"/>
                  </a:lnTo>
                  <a:lnTo>
                    <a:pt x="26" y="276"/>
                  </a:lnTo>
                  <a:lnTo>
                    <a:pt x="34" y="285"/>
                  </a:lnTo>
                  <a:lnTo>
                    <a:pt x="41" y="294"/>
                  </a:lnTo>
                  <a:lnTo>
                    <a:pt x="51" y="303"/>
                  </a:lnTo>
                  <a:lnTo>
                    <a:pt x="61" y="311"/>
                  </a:lnTo>
                  <a:lnTo>
                    <a:pt x="71" y="319"/>
                  </a:lnTo>
                  <a:lnTo>
                    <a:pt x="82" y="327"/>
                  </a:lnTo>
                  <a:lnTo>
                    <a:pt x="95" y="334"/>
                  </a:lnTo>
                  <a:lnTo>
                    <a:pt x="107" y="339"/>
                  </a:lnTo>
                  <a:lnTo>
                    <a:pt x="119" y="346"/>
                  </a:lnTo>
                  <a:lnTo>
                    <a:pt x="133" y="351"/>
                  </a:lnTo>
                  <a:lnTo>
                    <a:pt x="148" y="356"/>
                  </a:lnTo>
                  <a:lnTo>
                    <a:pt x="162" y="361"/>
                  </a:lnTo>
                  <a:lnTo>
                    <a:pt x="178" y="364"/>
                  </a:lnTo>
                  <a:lnTo>
                    <a:pt x="193" y="368"/>
                  </a:lnTo>
                  <a:lnTo>
                    <a:pt x="210" y="370"/>
                  </a:lnTo>
                  <a:lnTo>
                    <a:pt x="225" y="372"/>
                  </a:lnTo>
                  <a:lnTo>
                    <a:pt x="249" y="374"/>
                  </a:lnTo>
                  <a:lnTo>
                    <a:pt x="273" y="374"/>
                  </a:lnTo>
                  <a:lnTo>
                    <a:pt x="296" y="374"/>
                  </a:lnTo>
                  <a:lnTo>
                    <a:pt x="319" y="373"/>
                  </a:lnTo>
                  <a:lnTo>
                    <a:pt x="342" y="371"/>
                  </a:lnTo>
                  <a:lnTo>
                    <a:pt x="364" y="367"/>
                  </a:lnTo>
                  <a:lnTo>
                    <a:pt x="387" y="362"/>
                  </a:lnTo>
                  <a:lnTo>
                    <a:pt x="409" y="356"/>
                  </a:lnTo>
                  <a:lnTo>
                    <a:pt x="431" y="350"/>
                  </a:lnTo>
                  <a:lnTo>
                    <a:pt x="453" y="342"/>
                  </a:lnTo>
                  <a:lnTo>
                    <a:pt x="475" y="333"/>
                  </a:lnTo>
                  <a:lnTo>
                    <a:pt x="496" y="323"/>
                  </a:lnTo>
                  <a:lnTo>
                    <a:pt x="518" y="311"/>
                  </a:lnTo>
                  <a:lnTo>
                    <a:pt x="539" y="299"/>
                  </a:lnTo>
                  <a:lnTo>
                    <a:pt x="559" y="285"/>
                  </a:lnTo>
                  <a:lnTo>
                    <a:pt x="581" y="271"/>
                  </a:lnTo>
                  <a:lnTo>
                    <a:pt x="586" y="272"/>
                  </a:lnTo>
                  <a:lnTo>
                    <a:pt x="597" y="273"/>
                  </a:lnTo>
                  <a:lnTo>
                    <a:pt x="611" y="274"/>
                  </a:lnTo>
                  <a:lnTo>
                    <a:pt x="626" y="275"/>
                  </a:lnTo>
                  <a:lnTo>
                    <a:pt x="642" y="276"/>
                  </a:lnTo>
                  <a:lnTo>
                    <a:pt x="654" y="277"/>
                  </a:lnTo>
                  <a:lnTo>
                    <a:pt x="663" y="279"/>
                  </a:lnTo>
                  <a:lnTo>
                    <a:pt x="667" y="279"/>
                  </a:lnTo>
                  <a:lnTo>
                    <a:pt x="679" y="279"/>
                  </a:lnTo>
                  <a:lnTo>
                    <a:pt x="690" y="276"/>
                  </a:lnTo>
                  <a:lnTo>
                    <a:pt x="701" y="273"/>
                  </a:lnTo>
                  <a:lnTo>
                    <a:pt x="711" y="267"/>
                  </a:lnTo>
                  <a:lnTo>
                    <a:pt x="720" y="260"/>
                  </a:lnTo>
                  <a:lnTo>
                    <a:pt x="726" y="253"/>
                  </a:lnTo>
                  <a:lnTo>
                    <a:pt x="731" y="244"/>
                  </a:lnTo>
                  <a:lnTo>
                    <a:pt x="734" y="233"/>
                  </a:lnTo>
                  <a:lnTo>
                    <a:pt x="735" y="231"/>
                  </a:lnTo>
                  <a:lnTo>
                    <a:pt x="735" y="229"/>
                  </a:lnTo>
                  <a:lnTo>
                    <a:pt x="735" y="227"/>
                  </a:lnTo>
                  <a:lnTo>
                    <a:pt x="735" y="224"/>
                  </a:lnTo>
                  <a:lnTo>
                    <a:pt x="735" y="218"/>
                  </a:lnTo>
                  <a:lnTo>
                    <a:pt x="733" y="211"/>
                  </a:lnTo>
                  <a:lnTo>
                    <a:pt x="731" y="204"/>
                  </a:lnTo>
                  <a:lnTo>
                    <a:pt x="727" y="198"/>
                  </a:lnTo>
                  <a:close/>
                </a:path>
              </a:pathLst>
            </a:custGeom>
            <a:solidFill>
              <a:srgbClr val="000000"/>
            </a:solidFill>
            <a:ln w="9525">
              <a:noFill/>
              <a:round/>
              <a:headEnd/>
              <a:tailEnd/>
            </a:ln>
          </p:spPr>
          <p:txBody>
            <a:bodyPr/>
            <a:lstStyle/>
            <a:p>
              <a:endParaRPr lang="en-US"/>
            </a:p>
          </p:txBody>
        </p:sp>
        <p:sp>
          <p:nvSpPr>
            <p:cNvPr id="14349" name="Freeform 48"/>
            <p:cNvSpPr>
              <a:spLocks/>
            </p:cNvSpPr>
            <p:nvPr/>
          </p:nvSpPr>
          <p:spPr bwMode="auto">
            <a:xfrm>
              <a:off x="4792" y="1958"/>
              <a:ext cx="82" cy="25"/>
            </a:xfrm>
            <a:custGeom>
              <a:avLst/>
              <a:gdLst>
                <a:gd name="T0" fmla="*/ 0 w 82"/>
                <a:gd name="T1" fmla="*/ 3 h 25"/>
                <a:gd name="T2" fmla="*/ 0 w 82"/>
                <a:gd name="T3" fmla="*/ 4 h 25"/>
                <a:gd name="T4" fmla="*/ 1 w 82"/>
                <a:gd name="T5" fmla="*/ 6 h 25"/>
                <a:gd name="T6" fmla="*/ 1 w 82"/>
                <a:gd name="T7" fmla="*/ 7 h 25"/>
                <a:gd name="T8" fmla="*/ 2 w 82"/>
                <a:gd name="T9" fmla="*/ 8 h 25"/>
                <a:gd name="T10" fmla="*/ 34 w 82"/>
                <a:gd name="T11" fmla="*/ 25 h 25"/>
                <a:gd name="T12" fmla="*/ 35 w 82"/>
                <a:gd name="T13" fmla="*/ 25 h 25"/>
                <a:gd name="T14" fmla="*/ 37 w 82"/>
                <a:gd name="T15" fmla="*/ 25 h 25"/>
                <a:gd name="T16" fmla="*/ 38 w 82"/>
                <a:gd name="T17" fmla="*/ 24 h 25"/>
                <a:gd name="T18" fmla="*/ 39 w 82"/>
                <a:gd name="T19" fmla="*/ 23 h 25"/>
                <a:gd name="T20" fmla="*/ 40 w 82"/>
                <a:gd name="T21" fmla="*/ 23 h 25"/>
                <a:gd name="T22" fmla="*/ 40 w 82"/>
                <a:gd name="T23" fmla="*/ 22 h 25"/>
                <a:gd name="T24" fmla="*/ 40 w 82"/>
                <a:gd name="T25" fmla="*/ 22 h 25"/>
                <a:gd name="T26" fmla="*/ 40 w 82"/>
                <a:gd name="T27" fmla="*/ 21 h 25"/>
                <a:gd name="T28" fmla="*/ 40 w 82"/>
                <a:gd name="T29" fmla="*/ 20 h 25"/>
                <a:gd name="T30" fmla="*/ 39 w 82"/>
                <a:gd name="T31" fmla="*/ 19 h 25"/>
                <a:gd name="T32" fmla="*/ 39 w 82"/>
                <a:gd name="T33" fmla="*/ 19 h 25"/>
                <a:gd name="T34" fmla="*/ 38 w 82"/>
                <a:gd name="T35" fmla="*/ 17 h 25"/>
                <a:gd name="T36" fmla="*/ 37 w 82"/>
                <a:gd name="T37" fmla="*/ 16 h 25"/>
                <a:gd name="T38" fmla="*/ 35 w 82"/>
                <a:gd name="T39" fmla="*/ 15 h 25"/>
                <a:gd name="T40" fmla="*/ 30 w 82"/>
                <a:gd name="T41" fmla="*/ 13 h 25"/>
                <a:gd name="T42" fmla="*/ 26 w 82"/>
                <a:gd name="T43" fmla="*/ 11 h 25"/>
                <a:gd name="T44" fmla="*/ 34 w 82"/>
                <a:gd name="T45" fmla="*/ 12 h 25"/>
                <a:gd name="T46" fmla="*/ 43 w 82"/>
                <a:gd name="T47" fmla="*/ 13 h 25"/>
                <a:gd name="T48" fmla="*/ 52 w 82"/>
                <a:gd name="T49" fmla="*/ 13 h 25"/>
                <a:gd name="T50" fmla="*/ 59 w 82"/>
                <a:gd name="T51" fmla="*/ 14 h 25"/>
                <a:gd name="T52" fmla="*/ 66 w 82"/>
                <a:gd name="T53" fmla="*/ 15 h 25"/>
                <a:gd name="T54" fmla="*/ 72 w 82"/>
                <a:gd name="T55" fmla="*/ 15 h 25"/>
                <a:gd name="T56" fmla="*/ 75 w 82"/>
                <a:gd name="T57" fmla="*/ 16 h 25"/>
                <a:gd name="T58" fmla="*/ 76 w 82"/>
                <a:gd name="T59" fmla="*/ 16 h 25"/>
                <a:gd name="T60" fmla="*/ 79 w 82"/>
                <a:gd name="T61" fmla="*/ 16 h 25"/>
                <a:gd name="T62" fmla="*/ 80 w 82"/>
                <a:gd name="T63" fmla="*/ 15 h 25"/>
                <a:gd name="T64" fmla="*/ 81 w 82"/>
                <a:gd name="T65" fmla="*/ 13 h 25"/>
                <a:gd name="T66" fmla="*/ 82 w 82"/>
                <a:gd name="T67" fmla="*/ 12 h 25"/>
                <a:gd name="T68" fmla="*/ 82 w 82"/>
                <a:gd name="T69" fmla="*/ 11 h 25"/>
                <a:gd name="T70" fmla="*/ 81 w 82"/>
                <a:gd name="T71" fmla="*/ 8 h 25"/>
                <a:gd name="T72" fmla="*/ 79 w 82"/>
                <a:gd name="T73" fmla="*/ 7 h 25"/>
                <a:gd name="T74" fmla="*/ 78 w 82"/>
                <a:gd name="T75" fmla="*/ 7 h 25"/>
                <a:gd name="T76" fmla="*/ 4 w 82"/>
                <a:gd name="T77" fmla="*/ 0 h 25"/>
                <a:gd name="T78" fmla="*/ 3 w 82"/>
                <a:gd name="T79" fmla="*/ 0 h 25"/>
                <a:gd name="T80" fmla="*/ 2 w 82"/>
                <a:gd name="T81" fmla="*/ 0 h 25"/>
                <a:gd name="T82" fmla="*/ 1 w 82"/>
                <a:gd name="T83" fmla="*/ 2 h 25"/>
                <a:gd name="T84" fmla="*/ 0 w 82"/>
                <a:gd name="T85" fmla="*/ 3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25"/>
                <a:gd name="T131" fmla="*/ 82 w 82"/>
                <a:gd name="T132" fmla="*/ 25 h 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25">
                  <a:moveTo>
                    <a:pt x="0" y="3"/>
                  </a:moveTo>
                  <a:lnTo>
                    <a:pt x="0" y="4"/>
                  </a:lnTo>
                  <a:lnTo>
                    <a:pt x="1" y="6"/>
                  </a:lnTo>
                  <a:lnTo>
                    <a:pt x="1" y="7"/>
                  </a:lnTo>
                  <a:lnTo>
                    <a:pt x="2" y="8"/>
                  </a:lnTo>
                  <a:lnTo>
                    <a:pt x="34" y="25"/>
                  </a:lnTo>
                  <a:lnTo>
                    <a:pt x="35" y="25"/>
                  </a:lnTo>
                  <a:lnTo>
                    <a:pt x="37" y="25"/>
                  </a:lnTo>
                  <a:lnTo>
                    <a:pt x="38" y="24"/>
                  </a:lnTo>
                  <a:lnTo>
                    <a:pt x="39" y="23"/>
                  </a:lnTo>
                  <a:lnTo>
                    <a:pt x="40" y="23"/>
                  </a:lnTo>
                  <a:lnTo>
                    <a:pt x="40" y="22"/>
                  </a:lnTo>
                  <a:lnTo>
                    <a:pt x="40" y="21"/>
                  </a:lnTo>
                  <a:lnTo>
                    <a:pt x="40" y="20"/>
                  </a:lnTo>
                  <a:lnTo>
                    <a:pt x="39" y="19"/>
                  </a:lnTo>
                  <a:lnTo>
                    <a:pt x="38" y="17"/>
                  </a:lnTo>
                  <a:lnTo>
                    <a:pt x="37" y="16"/>
                  </a:lnTo>
                  <a:lnTo>
                    <a:pt x="35" y="15"/>
                  </a:lnTo>
                  <a:lnTo>
                    <a:pt x="30" y="13"/>
                  </a:lnTo>
                  <a:lnTo>
                    <a:pt x="26" y="11"/>
                  </a:lnTo>
                  <a:lnTo>
                    <a:pt x="34" y="12"/>
                  </a:lnTo>
                  <a:lnTo>
                    <a:pt x="43" y="13"/>
                  </a:lnTo>
                  <a:lnTo>
                    <a:pt x="52" y="13"/>
                  </a:lnTo>
                  <a:lnTo>
                    <a:pt x="59" y="14"/>
                  </a:lnTo>
                  <a:lnTo>
                    <a:pt x="66" y="15"/>
                  </a:lnTo>
                  <a:lnTo>
                    <a:pt x="72" y="15"/>
                  </a:lnTo>
                  <a:lnTo>
                    <a:pt x="75" y="16"/>
                  </a:lnTo>
                  <a:lnTo>
                    <a:pt x="76" y="16"/>
                  </a:lnTo>
                  <a:lnTo>
                    <a:pt x="79" y="16"/>
                  </a:lnTo>
                  <a:lnTo>
                    <a:pt x="80" y="15"/>
                  </a:lnTo>
                  <a:lnTo>
                    <a:pt x="81" y="13"/>
                  </a:lnTo>
                  <a:lnTo>
                    <a:pt x="82" y="12"/>
                  </a:lnTo>
                  <a:lnTo>
                    <a:pt x="82" y="11"/>
                  </a:lnTo>
                  <a:lnTo>
                    <a:pt x="81" y="8"/>
                  </a:lnTo>
                  <a:lnTo>
                    <a:pt x="79" y="7"/>
                  </a:lnTo>
                  <a:lnTo>
                    <a:pt x="78" y="7"/>
                  </a:lnTo>
                  <a:lnTo>
                    <a:pt x="4" y="0"/>
                  </a:lnTo>
                  <a:lnTo>
                    <a:pt x="3" y="0"/>
                  </a:lnTo>
                  <a:lnTo>
                    <a:pt x="2" y="0"/>
                  </a:lnTo>
                  <a:lnTo>
                    <a:pt x="1" y="2"/>
                  </a:lnTo>
                  <a:lnTo>
                    <a:pt x="0" y="3"/>
                  </a:lnTo>
                  <a:close/>
                </a:path>
              </a:pathLst>
            </a:custGeom>
            <a:solidFill>
              <a:srgbClr val="000000"/>
            </a:solidFill>
            <a:ln w="9525">
              <a:noFill/>
              <a:round/>
              <a:headEnd/>
              <a:tailEnd/>
            </a:ln>
          </p:spPr>
          <p:txBody>
            <a:bodyPr/>
            <a:lstStyle/>
            <a:p>
              <a:endParaRPr lang="en-US"/>
            </a:p>
          </p:txBody>
        </p:sp>
        <p:sp>
          <p:nvSpPr>
            <p:cNvPr id="14350" name="Freeform 49"/>
            <p:cNvSpPr>
              <a:spLocks/>
            </p:cNvSpPr>
            <p:nvPr/>
          </p:nvSpPr>
          <p:spPr bwMode="auto">
            <a:xfrm>
              <a:off x="4158" y="1641"/>
              <a:ext cx="716" cy="348"/>
            </a:xfrm>
            <a:custGeom>
              <a:avLst/>
              <a:gdLst>
                <a:gd name="T0" fmla="*/ 228 w 716"/>
                <a:gd name="T1" fmla="*/ 194 h 348"/>
                <a:gd name="T2" fmla="*/ 207 w 716"/>
                <a:gd name="T3" fmla="*/ 199 h 348"/>
                <a:gd name="T4" fmla="*/ 175 w 716"/>
                <a:gd name="T5" fmla="*/ 208 h 348"/>
                <a:gd name="T6" fmla="*/ 135 w 716"/>
                <a:gd name="T7" fmla="*/ 222 h 348"/>
                <a:gd name="T8" fmla="*/ 96 w 716"/>
                <a:gd name="T9" fmla="*/ 240 h 348"/>
                <a:gd name="T10" fmla="*/ 64 w 716"/>
                <a:gd name="T11" fmla="*/ 263 h 348"/>
                <a:gd name="T12" fmla="*/ 45 w 716"/>
                <a:gd name="T13" fmla="*/ 293 h 348"/>
                <a:gd name="T14" fmla="*/ 47 w 716"/>
                <a:gd name="T15" fmla="*/ 328 h 348"/>
                <a:gd name="T16" fmla="*/ 52 w 716"/>
                <a:gd name="T17" fmla="*/ 342 h 348"/>
                <a:gd name="T18" fmla="*/ 23 w 716"/>
                <a:gd name="T19" fmla="*/ 302 h 348"/>
                <a:gd name="T20" fmla="*/ 0 w 716"/>
                <a:gd name="T21" fmla="*/ 234 h 348"/>
                <a:gd name="T22" fmla="*/ 19 w 716"/>
                <a:gd name="T23" fmla="*/ 153 h 348"/>
                <a:gd name="T24" fmla="*/ 80 w 716"/>
                <a:gd name="T25" fmla="*/ 92 h 348"/>
                <a:gd name="T26" fmla="*/ 133 w 716"/>
                <a:gd name="T27" fmla="*/ 60 h 348"/>
                <a:gd name="T28" fmla="*/ 190 w 716"/>
                <a:gd name="T29" fmla="*/ 35 h 348"/>
                <a:gd name="T30" fmla="*/ 249 w 716"/>
                <a:gd name="T31" fmla="*/ 18 h 348"/>
                <a:gd name="T32" fmla="*/ 308 w 716"/>
                <a:gd name="T33" fmla="*/ 7 h 348"/>
                <a:gd name="T34" fmla="*/ 364 w 716"/>
                <a:gd name="T35" fmla="*/ 1 h 348"/>
                <a:gd name="T36" fmla="*/ 416 w 716"/>
                <a:gd name="T37" fmla="*/ 0 h 348"/>
                <a:gd name="T38" fmla="*/ 460 w 716"/>
                <a:gd name="T39" fmla="*/ 3 h 348"/>
                <a:gd name="T40" fmla="*/ 498 w 716"/>
                <a:gd name="T41" fmla="*/ 8 h 348"/>
                <a:gd name="T42" fmla="*/ 540 w 716"/>
                <a:gd name="T43" fmla="*/ 18 h 348"/>
                <a:gd name="T44" fmla="*/ 584 w 716"/>
                <a:gd name="T45" fmla="*/ 34 h 348"/>
                <a:gd name="T46" fmla="*/ 627 w 716"/>
                <a:gd name="T47" fmla="*/ 58 h 348"/>
                <a:gd name="T48" fmla="*/ 665 w 716"/>
                <a:gd name="T49" fmla="*/ 89 h 348"/>
                <a:gd name="T50" fmla="*/ 695 w 716"/>
                <a:gd name="T51" fmla="*/ 131 h 348"/>
                <a:gd name="T52" fmla="*/ 713 w 716"/>
                <a:gd name="T53" fmla="*/ 182 h 348"/>
                <a:gd name="T54" fmla="*/ 715 w 716"/>
                <a:gd name="T55" fmla="*/ 244 h 348"/>
                <a:gd name="T56" fmla="*/ 630 w 716"/>
                <a:gd name="T57" fmla="*/ 281 h 348"/>
                <a:gd name="T58" fmla="*/ 618 w 716"/>
                <a:gd name="T59" fmla="*/ 280 h 348"/>
                <a:gd name="T60" fmla="*/ 584 w 716"/>
                <a:gd name="T61" fmla="*/ 278 h 348"/>
                <a:gd name="T62" fmla="*/ 536 w 716"/>
                <a:gd name="T63" fmla="*/ 272 h 348"/>
                <a:gd name="T64" fmla="*/ 475 w 716"/>
                <a:gd name="T65" fmla="*/ 264 h 348"/>
                <a:gd name="T66" fmla="*/ 409 w 716"/>
                <a:gd name="T67" fmla="*/ 253 h 348"/>
                <a:gd name="T68" fmla="*/ 343 w 716"/>
                <a:gd name="T69" fmla="*/ 238 h 348"/>
                <a:gd name="T70" fmla="*/ 282 w 716"/>
                <a:gd name="T71" fmla="*/ 218 h 348"/>
                <a:gd name="T72" fmla="*/ 230 w 716"/>
                <a:gd name="T73" fmla="*/ 194 h 3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6"/>
                <a:gd name="T112" fmla="*/ 0 h 348"/>
                <a:gd name="T113" fmla="*/ 716 w 716"/>
                <a:gd name="T114" fmla="*/ 348 h 3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6" h="348">
                  <a:moveTo>
                    <a:pt x="230" y="194"/>
                  </a:moveTo>
                  <a:lnTo>
                    <a:pt x="228" y="194"/>
                  </a:lnTo>
                  <a:lnTo>
                    <a:pt x="220" y="197"/>
                  </a:lnTo>
                  <a:lnTo>
                    <a:pt x="207" y="199"/>
                  </a:lnTo>
                  <a:lnTo>
                    <a:pt x="193" y="203"/>
                  </a:lnTo>
                  <a:lnTo>
                    <a:pt x="175" y="208"/>
                  </a:lnTo>
                  <a:lnTo>
                    <a:pt x="155" y="214"/>
                  </a:lnTo>
                  <a:lnTo>
                    <a:pt x="135" y="222"/>
                  </a:lnTo>
                  <a:lnTo>
                    <a:pt x="115" y="231"/>
                  </a:lnTo>
                  <a:lnTo>
                    <a:pt x="96" y="240"/>
                  </a:lnTo>
                  <a:lnTo>
                    <a:pt x="79" y="251"/>
                  </a:lnTo>
                  <a:lnTo>
                    <a:pt x="64" y="263"/>
                  </a:lnTo>
                  <a:lnTo>
                    <a:pt x="53" y="278"/>
                  </a:lnTo>
                  <a:lnTo>
                    <a:pt x="45" y="293"/>
                  </a:lnTo>
                  <a:lnTo>
                    <a:pt x="43" y="310"/>
                  </a:lnTo>
                  <a:lnTo>
                    <a:pt x="47" y="328"/>
                  </a:lnTo>
                  <a:lnTo>
                    <a:pt x="57" y="348"/>
                  </a:lnTo>
                  <a:lnTo>
                    <a:pt x="52" y="342"/>
                  </a:lnTo>
                  <a:lnTo>
                    <a:pt x="39" y="326"/>
                  </a:lnTo>
                  <a:lnTo>
                    <a:pt x="23" y="302"/>
                  </a:lnTo>
                  <a:lnTo>
                    <a:pt x="9" y="270"/>
                  </a:lnTo>
                  <a:lnTo>
                    <a:pt x="0" y="234"/>
                  </a:lnTo>
                  <a:lnTo>
                    <a:pt x="2" y="193"/>
                  </a:lnTo>
                  <a:lnTo>
                    <a:pt x="19" y="153"/>
                  </a:lnTo>
                  <a:lnTo>
                    <a:pt x="55" y="111"/>
                  </a:lnTo>
                  <a:lnTo>
                    <a:pt x="80" y="92"/>
                  </a:lnTo>
                  <a:lnTo>
                    <a:pt x="106" y="75"/>
                  </a:lnTo>
                  <a:lnTo>
                    <a:pt x="133" y="60"/>
                  </a:lnTo>
                  <a:lnTo>
                    <a:pt x="161" y="47"/>
                  </a:lnTo>
                  <a:lnTo>
                    <a:pt x="190" y="35"/>
                  </a:lnTo>
                  <a:lnTo>
                    <a:pt x="220" y="26"/>
                  </a:lnTo>
                  <a:lnTo>
                    <a:pt x="249" y="18"/>
                  </a:lnTo>
                  <a:lnTo>
                    <a:pt x="279" y="12"/>
                  </a:lnTo>
                  <a:lnTo>
                    <a:pt x="308" y="7"/>
                  </a:lnTo>
                  <a:lnTo>
                    <a:pt x="337" y="4"/>
                  </a:lnTo>
                  <a:lnTo>
                    <a:pt x="364" y="1"/>
                  </a:lnTo>
                  <a:lnTo>
                    <a:pt x="391" y="0"/>
                  </a:lnTo>
                  <a:lnTo>
                    <a:pt x="416" y="0"/>
                  </a:lnTo>
                  <a:lnTo>
                    <a:pt x="439" y="0"/>
                  </a:lnTo>
                  <a:lnTo>
                    <a:pt x="460" y="3"/>
                  </a:lnTo>
                  <a:lnTo>
                    <a:pt x="479" y="5"/>
                  </a:lnTo>
                  <a:lnTo>
                    <a:pt x="498" y="8"/>
                  </a:lnTo>
                  <a:lnTo>
                    <a:pt x="519" y="13"/>
                  </a:lnTo>
                  <a:lnTo>
                    <a:pt x="540" y="18"/>
                  </a:lnTo>
                  <a:lnTo>
                    <a:pt x="563" y="25"/>
                  </a:lnTo>
                  <a:lnTo>
                    <a:pt x="584" y="34"/>
                  </a:lnTo>
                  <a:lnTo>
                    <a:pt x="605" y="45"/>
                  </a:lnTo>
                  <a:lnTo>
                    <a:pt x="627" y="58"/>
                  </a:lnTo>
                  <a:lnTo>
                    <a:pt x="647" y="73"/>
                  </a:lnTo>
                  <a:lnTo>
                    <a:pt x="665" y="89"/>
                  </a:lnTo>
                  <a:lnTo>
                    <a:pt x="681" y="109"/>
                  </a:lnTo>
                  <a:lnTo>
                    <a:pt x="695" y="131"/>
                  </a:lnTo>
                  <a:lnTo>
                    <a:pt x="705" y="155"/>
                  </a:lnTo>
                  <a:lnTo>
                    <a:pt x="713" y="182"/>
                  </a:lnTo>
                  <a:lnTo>
                    <a:pt x="716" y="211"/>
                  </a:lnTo>
                  <a:lnTo>
                    <a:pt x="715" y="244"/>
                  </a:lnTo>
                  <a:lnTo>
                    <a:pt x="709" y="279"/>
                  </a:lnTo>
                  <a:lnTo>
                    <a:pt x="630" y="281"/>
                  </a:lnTo>
                  <a:lnTo>
                    <a:pt x="627" y="281"/>
                  </a:lnTo>
                  <a:lnTo>
                    <a:pt x="618" y="280"/>
                  </a:lnTo>
                  <a:lnTo>
                    <a:pt x="603" y="279"/>
                  </a:lnTo>
                  <a:lnTo>
                    <a:pt x="584" y="278"/>
                  </a:lnTo>
                  <a:lnTo>
                    <a:pt x="561" y="276"/>
                  </a:lnTo>
                  <a:lnTo>
                    <a:pt x="536" y="272"/>
                  </a:lnTo>
                  <a:lnTo>
                    <a:pt x="506" y="269"/>
                  </a:lnTo>
                  <a:lnTo>
                    <a:pt x="475" y="264"/>
                  </a:lnTo>
                  <a:lnTo>
                    <a:pt x="442" y="259"/>
                  </a:lnTo>
                  <a:lnTo>
                    <a:pt x="409" y="253"/>
                  </a:lnTo>
                  <a:lnTo>
                    <a:pt x="375" y="246"/>
                  </a:lnTo>
                  <a:lnTo>
                    <a:pt x="343" y="238"/>
                  </a:lnTo>
                  <a:lnTo>
                    <a:pt x="311" y="229"/>
                  </a:lnTo>
                  <a:lnTo>
                    <a:pt x="282" y="218"/>
                  </a:lnTo>
                  <a:lnTo>
                    <a:pt x="253" y="207"/>
                  </a:lnTo>
                  <a:lnTo>
                    <a:pt x="230" y="194"/>
                  </a:lnTo>
                  <a:close/>
                </a:path>
              </a:pathLst>
            </a:custGeom>
            <a:solidFill>
              <a:srgbClr val="F2BF49"/>
            </a:solidFill>
            <a:ln w="9525">
              <a:noFill/>
              <a:round/>
              <a:headEnd/>
              <a:tailEnd/>
            </a:ln>
          </p:spPr>
          <p:txBody>
            <a:bodyPr/>
            <a:lstStyle/>
            <a:p>
              <a:endParaRPr lang="en-US"/>
            </a:p>
          </p:txBody>
        </p:sp>
        <p:sp>
          <p:nvSpPr>
            <p:cNvPr id="14351" name="Freeform 50"/>
            <p:cNvSpPr>
              <a:spLocks/>
            </p:cNvSpPr>
            <p:nvPr/>
          </p:nvSpPr>
          <p:spPr bwMode="auto">
            <a:xfrm>
              <a:off x="4145" y="1629"/>
              <a:ext cx="740" cy="369"/>
            </a:xfrm>
            <a:custGeom>
              <a:avLst/>
              <a:gdLst>
                <a:gd name="T0" fmla="*/ 696 w 740"/>
                <a:gd name="T1" fmla="*/ 105 h 369"/>
                <a:gd name="T2" fmla="*/ 678 w 740"/>
                <a:gd name="T3" fmla="*/ 109 h 369"/>
                <a:gd name="T4" fmla="*/ 684 w 740"/>
                <a:gd name="T5" fmla="*/ 127 h 369"/>
                <a:gd name="T6" fmla="*/ 714 w 740"/>
                <a:gd name="T7" fmla="*/ 205 h 369"/>
                <a:gd name="T8" fmla="*/ 713 w 740"/>
                <a:gd name="T9" fmla="*/ 269 h 369"/>
                <a:gd name="T10" fmla="*/ 684 w 740"/>
                <a:gd name="T11" fmla="*/ 281 h 369"/>
                <a:gd name="T12" fmla="*/ 646 w 740"/>
                <a:gd name="T13" fmla="*/ 282 h 369"/>
                <a:gd name="T14" fmla="*/ 616 w 740"/>
                <a:gd name="T15" fmla="*/ 280 h 369"/>
                <a:gd name="T16" fmla="*/ 519 w 740"/>
                <a:gd name="T17" fmla="*/ 270 h 369"/>
                <a:gd name="T18" fmla="*/ 391 w 740"/>
                <a:gd name="T19" fmla="*/ 246 h 369"/>
                <a:gd name="T20" fmla="*/ 272 w 740"/>
                <a:gd name="T21" fmla="*/ 208 h 369"/>
                <a:gd name="T22" fmla="*/ 237 w 740"/>
                <a:gd name="T23" fmla="*/ 194 h 369"/>
                <a:gd name="T24" fmla="*/ 199 w 740"/>
                <a:gd name="T25" fmla="*/ 203 h 369"/>
                <a:gd name="T26" fmla="*/ 137 w 740"/>
                <a:gd name="T27" fmla="*/ 225 h 369"/>
                <a:gd name="T28" fmla="*/ 77 w 740"/>
                <a:gd name="T29" fmla="*/ 258 h 369"/>
                <a:gd name="T30" fmla="*/ 48 w 740"/>
                <a:gd name="T31" fmla="*/ 297 h 369"/>
                <a:gd name="T32" fmla="*/ 39 w 740"/>
                <a:gd name="T33" fmla="*/ 290 h 369"/>
                <a:gd name="T34" fmla="*/ 24 w 740"/>
                <a:gd name="T35" fmla="*/ 230 h 369"/>
                <a:gd name="T36" fmla="*/ 26 w 740"/>
                <a:gd name="T37" fmla="*/ 214 h 369"/>
                <a:gd name="T38" fmla="*/ 45 w 740"/>
                <a:gd name="T39" fmla="*/ 166 h 369"/>
                <a:gd name="T40" fmla="*/ 100 w 740"/>
                <a:gd name="T41" fmla="*/ 114 h 369"/>
                <a:gd name="T42" fmla="*/ 206 w 740"/>
                <a:gd name="T43" fmla="*/ 59 h 369"/>
                <a:gd name="T44" fmla="*/ 320 w 740"/>
                <a:gd name="T45" fmla="*/ 30 h 369"/>
                <a:gd name="T46" fmla="*/ 426 w 740"/>
                <a:gd name="T47" fmla="*/ 24 h 369"/>
                <a:gd name="T48" fmla="*/ 498 w 740"/>
                <a:gd name="T49" fmla="*/ 29 h 369"/>
                <a:gd name="T50" fmla="*/ 538 w 740"/>
                <a:gd name="T51" fmla="*/ 38 h 369"/>
                <a:gd name="T52" fmla="*/ 588 w 740"/>
                <a:gd name="T53" fmla="*/ 55 h 369"/>
                <a:gd name="T54" fmla="*/ 639 w 740"/>
                <a:gd name="T55" fmla="*/ 83 h 369"/>
                <a:gd name="T56" fmla="*/ 678 w 740"/>
                <a:gd name="T57" fmla="*/ 109 h 369"/>
                <a:gd name="T58" fmla="*/ 682 w 740"/>
                <a:gd name="T59" fmla="*/ 88 h 369"/>
                <a:gd name="T60" fmla="*/ 629 w 740"/>
                <a:gd name="T61" fmla="*/ 48 h 369"/>
                <a:gd name="T62" fmla="*/ 573 w 740"/>
                <a:gd name="T63" fmla="*/ 24 h 369"/>
                <a:gd name="T64" fmla="*/ 523 w 740"/>
                <a:gd name="T65" fmla="*/ 10 h 369"/>
                <a:gd name="T66" fmla="*/ 473 w 740"/>
                <a:gd name="T67" fmla="*/ 2 h 369"/>
                <a:gd name="T68" fmla="*/ 373 w 740"/>
                <a:gd name="T69" fmla="*/ 1 h 369"/>
                <a:gd name="T70" fmla="*/ 255 w 740"/>
                <a:gd name="T71" fmla="*/ 19 h 369"/>
                <a:gd name="T72" fmla="*/ 138 w 740"/>
                <a:gd name="T73" fmla="*/ 62 h 369"/>
                <a:gd name="T74" fmla="*/ 46 w 740"/>
                <a:gd name="T75" fmla="*/ 126 h 369"/>
                <a:gd name="T76" fmla="*/ 9 w 740"/>
                <a:gd name="T77" fmla="*/ 182 h 369"/>
                <a:gd name="T78" fmla="*/ 1 w 740"/>
                <a:gd name="T79" fmla="*/ 254 h 369"/>
                <a:gd name="T80" fmla="*/ 40 w 740"/>
                <a:gd name="T81" fmla="*/ 343 h 369"/>
                <a:gd name="T82" fmla="*/ 81 w 740"/>
                <a:gd name="T83" fmla="*/ 353 h 369"/>
                <a:gd name="T84" fmla="*/ 68 w 740"/>
                <a:gd name="T85" fmla="*/ 320 h 369"/>
                <a:gd name="T86" fmla="*/ 71 w 740"/>
                <a:gd name="T87" fmla="*/ 304 h 369"/>
                <a:gd name="T88" fmla="*/ 147 w 740"/>
                <a:gd name="T89" fmla="*/ 246 h 369"/>
                <a:gd name="T90" fmla="*/ 241 w 740"/>
                <a:gd name="T91" fmla="*/ 219 h 369"/>
                <a:gd name="T92" fmla="*/ 353 w 740"/>
                <a:gd name="T93" fmla="*/ 262 h 369"/>
                <a:gd name="T94" fmla="*/ 483 w 740"/>
                <a:gd name="T95" fmla="*/ 288 h 369"/>
                <a:gd name="T96" fmla="*/ 591 w 740"/>
                <a:gd name="T97" fmla="*/ 301 h 369"/>
                <a:gd name="T98" fmla="*/ 642 w 740"/>
                <a:gd name="T99" fmla="*/ 306 h 369"/>
                <a:gd name="T100" fmla="*/ 683 w 740"/>
                <a:gd name="T101" fmla="*/ 305 h 369"/>
                <a:gd name="T102" fmla="*/ 722 w 740"/>
                <a:gd name="T103" fmla="*/ 304 h 369"/>
                <a:gd name="T104" fmla="*/ 740 w 740"/>
                <a:gd name="T105" fmla="*/ 244 h 369"/>
                <a:gd name="T106" fmla="*/ 727 w 740"/>
                <a:gd name="T107" fmla="*/ 156 h 3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0"/>
                <a:gd name="T163" fmla="*/ 0 h 369"/>
                <a:gd name="T164" fmla="*/ 740 w 740"/>
                <a:gd name="T165" fmla="*/ 369 h 3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0" h="369">
                  <a:moveTo>
                    <a:pt x="706" y="117"/>
                  </a:moveTo>
                  <a:lnTo>
                    <a:pt x="703" y="113"/>
                  </a:lnTo>
                  <a:lnTo>
                    <a:pt x="700" y="108"/>
                  </a:lnTo>
                  <a:lnTo>
                    <a:pt x="696" y="105"/>
                  </a:lnTo>
                  <a:lnTo>
                    <a:pt x="693" y="100"/>
                  </a:lnTo>
                  <a:lnTo>
                    <a:pt x="688" y="104"/>
                  </a:lnTo>
                  <a:lnTo>
                    <a:pt x="683" y="106"/>
                  </a:lnTo>
                  <a:lnTo>
                    <a:pt x="678" y="109"/>
                  </a:lnTo>
                  <a:lnTo>
                    <a:pt x="673" y="113"/>
                  </a:lnTo>
                  <a:lnTo>
                    <a:pt x="676" y="117"/>
                  </a:lnTo>
                  <a:lnTo>
                    <a:pt x="681" y="122"/>
                  </a:lnTo>
                  <a:lnTo>
                    <a:pt x="684" y="127"/>
                  </a:lnTo>
                  <a:lnTo>
                    <a:pt x="687" y="132"/>
                  </a:lnTo>
                  <a:lnTo>
                    <a:pt x="700" y="155"/>
                  </a:lnTo>
                  <a:lnTo>
                    <a:pt x="709" y="179"/>
                  </a:lnTo>
                  <a:lnTo>
                    <a:pt x="714" y="205"/>
                  </a:lnTo>
                  <a:lnTo>
                    <a:pt x="717" y="234"/>
                  </a:lnTo>
                  <a:lnTo>
                    <a:pt x="717" y="245"/>
                  </a:lnTo>
                  <a:lnTo>
                    <a:pt x="716" y="256"/>
                  </a:lnTo>
                  <a:lnTo>
                    <a:pt x="713" y="269"/>
                  </a:lnTo>
                  <a:lnTo>
                    <a:pt x="712" y="280"/>
                  </a:lnTo>
                  <a:lnTo>
                    <a:pt x="704" y="280"/>
                  </a:lnTo>
                  <a:lnTo>
                    <a:pt x="695" y="280"/>
                  </a:lnTo>
                  <a:lnTo>
                    <a:pt x="684" y="281"/>
                  </a:lnTo>
                  <a:lnTo>
                    <a:pt x="672" y="281"/>
                  </a:lnTo>
                  <a:lnTo>
                    <a:pt x="661" y="281"/>
                  </a:lnTo>
                  <a:lnTo>
                    <a:pt x="652" y="282"/>
                  </a:lnTo>
                  <a:lnTo>
                    <a:pt x="646" y="282"/>
                  </a:lnTo>
                  <a:lnTo>
                    <a:pt x="643" y="282"/>
                  </a:lnTo>
                  <a:lnTo>
                    <a:pt x="640" y="282"/>
                  </a:lnTo>
                  <a:lnTo>
                    <a:pt x="631" y="281"/>
                  </a:lnTo>
                  <a:lnTo>
                    <a:pt x="616" y="280"/>
                  </a:lnTo>
                  <a:lnTo>
                    <a:pt x="597" y="279"/>
                  </a:lnTo>
                  <a:lnTo>
                    <a:pt x="574" y="276"/>
                  </a:lnTo>
                  <a:lnTo>
                    <a:pt x="549" y="273"/>
                  </a:lnTo>
                  <a:lnTo>
                    <a:pt x="519" y="270"/>
                  </a:lnTo>
                  <a:lnTo>
                    <a:pt x="489" y="265"/>
                  </a:lnTo>
                  <a:lnTo>
                    <a:pt x="456" y="259"/>
                  </a:lnTo>
                  <a:lnTo>
                    <a:pt x="423" y="254"/>
                  </a:lnTo>
                  <a:lnTo>
                    <a:pt x="391" y="246"/>
                  </a:lnTo>
                  <a:lnTo>
                    <a:pt x="359" y="238"/>
                  </a:lnTo>
                  <a:lnTo>
                    <a:pt x="327" y="229"/>
                  </a:lnTo>
                  <a:lnTo>
                    <a:pt x="299" y="219"/>
                  </a:lnTo>
                  <a:lnTo>
                    <a:pt x="272" y="208"/>
                  </a:lnTo>
                  <a:lnTo>
                    <a:pt x="248" y="195"/>
                  </a:lnTo>
                  <a:lnTo>
                    <a:pt x="245" y="193"/>
                  </a:lnTo>
                  <a:lnTo>
                    <a:pt x="241" y="194"/>
                  </a:lnTo>
                  <a:lnTo>
                    <a:pt x="237" y="194"/>
                  </a:lnTo>
                  <a:lnTo>
                    <a:pt x="232" y="196"/>
                  </a:lnTo>
                  <a:lnTo>
                    <a:pt x="222" y="197"/>
                  </a:lnTo>
                  <a:lnTo>
                    <a:pt x="212" y="200"/>
                  </a:lnTo>
                  <a:lnTo>
                    <a:pt x="199" y="203"/>
                  </a:lnTo>
                  <a:lnTo>
                    <a:pt x="185" y="208"/>
                  </a:lnTo>
                  <a:lnTo>
                    <a:pt x="169" y="212"/>
                  </a:lnTo>
                  <a:lnTo>
                    <a:pt x="154" y="218"/>
                  </a:lnTo>
                  <a:lnTo>
                    <a:pt x="137" y="225"/>
                  </a:lnTo>
                  <a:lnTo>
                    <a:pt x="121" y="231"/>
                  </a:lnTo>
                  <a:lnTo>
                    <a:pt x="105" y="240"/>
                  </a:lnTo>
                  <a:lnTo>
                    <a:pt x="90" y="249"/>
                  </a:lnTo>
                  <a:lnTo>
                    <a:pt x="77" y="258"/>
                  </a:lnTo>
                  <a:lnTo>
                    <a:pt x="66" y="270"/>
                  </a:lnTo>
                  <a:lnTo>
                    <a:pt x="56" y="282"/>
                  </a:lnTo>
                  <a:lnTo>
                    <a:pt x="49" y="294"/>
                  </a:lnTo>
                  <a:lnTo>
                    <a:pt x="48" y="297"/>
                  </a:lnTo>
                  <a:lnTo>
                    <a:pt x="48" y="300"/>
                  </a:lnTo>
                  <a:lnTo>
                    <a:pt x="48" y="304"/>
                  </a:lnTo>
                  <a:lnTo>
                    <a:pt x="46" y="307"/>
                  </a:lnTo>
                  <a:lnTo>
                    <a:pt x="39" y="290"/>
                  </a:lnTo>
                  <a:lnTo>
                    <a:pt x="31" y="272"/>
                  </a:lnTo>
                  <a:lnTo>
                    <a:pt x="26" y="252"/>
                  </a:lnTo>
                  <a:lnTo>
                    <a:pt x="24" y="231"/>
                  </a:lnTo>
                  <a:lnTo>
                    <a:pt x="24" y="230"/>
                  </a:lnTo>
                  <a:lnTo>
                    <a:pt x="25" y="229"/>
                  </a:lnTo>
                  <a:lnTo>
                    <a:pt x="25" y="228"/>
                  </a:lnTo>
                  <a:lnTo>
                    <a:pt x="25" y="227"/>
                  </a:lnTo>
                  <a:lnTo>
                    <a:pt x="26" y="214"/>
                  </a:lnTo>
                  <a:lnTo>
                    <a:pt x="28" y="201"/>
                  </a:lnTo>
                  <a:lnTo>
                    <a:pt x="33" y="190"/>
                  </a:lnTo>
                  <a:lnTo>
                    <a:pt x="39" y="177"/>
                  </a:lnTo>
                  <a:lnTo>
                    <a:pt x="45" y="166"/>
                  </a:lnTo>
                  <a:lnTo>
                    <a:pt x="54" y="155"/>
                  </a:lnTo>
                  <a:lnTo>
                    <a:pt x="65" y="143"/>
                  </a:lnTo>
                  <a:lnTo>
                    <a:pt x="76" y="132"/>
                  </a:lnTo>
                  <a:lnTo>
                    <a:pt x="100" y="114"/>
                  </a:lnTo>
                  <a:lnTo>
                    <a:pt x="124" y="97"/>
                  </a:lnTo>
                  <a:lnTo>
                    <a:pt x="150" y="82"/>
                  </a:lnTo>
                  <a:lnTo>
                    <a:pt x="177" y="70"/>
                  </a:lnTo>
                  <a:lnTo>
                    <a:pt x="206" y="59"/>
                  </a:lnTo>
                  <a:lnTo>
                    <a:pt x="234" y="50"/>
                  </a:lnTo>
                  <a:lnTo>
                    <a:pt x="262" y="42"/>
                  </a:lnTo>
                  <a:lnTo>
                    <a:pt x="291" y="36"/>
                  </a:lnTo>
                  <a:lnTo>
                    <a:pt x="320" y="30"/>
                  </a:lnTo>
                  <a:lnTo>
                    <a:pt x="347" y="27"/>
                  </a:lnTo>
                  <a:lnTo>
                    <a:pt x="374" y="25"/>
                  </a:lnTo>
                  <a:lnTo>
                    <a:pt x="401" y="24"/>
                  </a:lnTo>
                  <a:lnTo>
                    <a:pt x="426" y="24"/>
                  </a:lnTo>
                  <a:lnTo>
                    <a:pt x="448" y="24"/>
                  </a:lnTo>
                  <a:lnTo>
                    <a:pt x="471" y="26"/>
                  </a:lnTo>
                  <a:lnTo>
                    <a:pt x="490" y="28"/>
                  </a:lnTo>
                  <a:lnTo>
                    <a:pt x="498" y="29"/>
                  </a:lnTo>
                  <a:lnTo>
                    <a:pt x="507" y="30"/>
                  </a:lnTo>
                  <a:lnTo>
                    <a:pt x="517" y="33"/>
                  </a:lnTo>
                  <a:lnTo>
                    <a:pt x="527" y="35"/>
                  </a:lnTo>
                  <a:lnTo>
                    <a:pt x="538" y="38"/>
                  </a:lnTo>
                  <a:lnTo>
                    <a:pt x="551" y="42"/>
                  </a:lnTo>
                  <a:lnTo>
                    <a:pt x="563" y="45"/>
                  </a:lnTo>
                  <a:lnTo>
                    <a:pt x="576" y="50"/>
                  </a:lnTo>
                  <a:lnTo>
                    <a:pt x="588" y="55"/>
                  </a:lnTo>
                  <a:lnTo>
                    <a:pt x="600" y="61"/>
                  </a:lnTo>
                  <a:lnTo>
                    <a:pt x="614" y="68"/>
                  </a:lnTo>
                  <a:lnTo>
                    <a:pt x="626" y="76"/>
                  </a:lnTo>
                  <a:lnTo>
                    <a:pt x="639" y="83"/>
                  </a:lnTo>
                  <a:lnTo>
                    <a:pt x="650" y="92"/>
                  </a:lnTo>
                  <a:lnTo>
                    <a:pt x="661" y="101"/>
                  </a:lnTo>
                  <a:lnTo>
                    <a:pt x="673" y="113"/>
                  </a:lnTo>
                  <a:lnTo>
                    <a:pt x="678" y="109"/>
                  </a:lnTo>
                  <a:lnTo>
                    <a:pt x="683" y="106"/>
                  </a:lnTo>
                  <a:lnTo>
                    <a:pt x="688" y="104"/>
                  </a:lnTo>
                  <a:lnTo>
                    <a:pt x="693" y="100"/>
                  </a:lnTo>
                  <a:lnTo>
                    <a:pt x="682" y="88"/>
                  </a:lnTo>
                  <a:lnTo>
                    <a:pt x="669" y="77"/>
                  </a:lnTo>
                  <a:lnTo>
                    <a:pt x="656" y="67"/>
                  </a:lnTo>
                  <a:lnTo>
                    <a:pt x="642" y="57"/>
                  </a:lnTo>
                  <a:lnTo>
                    <a:pt x="629" y="48"/>
                  </a:lnTo>
                  <a:lnTo>
                    <a:pt x="615" y="42"/>
                  </a:lnTo>
                  <a:lnTo>
                    <a:pt x="600" y="35"/>
                  </a:lnTo>
                  <a:lnTo>
                    <a:pt x="587" y="29"/>
                  </a:lnTo>
                  <a:lnTo>
                    <a:pt x="573" y="24"/>
                  </a:lnTo>
                  <a:lnTo>
                    <a:pt x="560" y="19"/>
                  </a:lnTo>
                  <a:lnTo>
                    <a:pt x="546" y="16"/>
                  </a:lnTo>
                  <a:lnTo>
                    <a:pt x="534" y="12"/>
                  </a:lnTo>
                  <a:lnTo>
                    <a:pt x="523" y="10"/>
                  </a:lnTo>
                  <a:lnTo>
                    <a:pt x="511" y="8"/>
                  </a:lnTo>
                  <a:lnTo>
                    <a:pt x="502" y="6"/>
                  </a:lnTo>
                  <a:lnTo>
                    <a:pt x="493" y="4"/>
                  </a:lnTo>
                  <a:lnTo>
                    <a:pt x="473" y="2"/>
                  </a:lnTo>
                  <a:lnTo>
                    <a:pt x="450" y="0"/>
                  </a:lnTo>
                  <a:lnTo>
                    <a:pt x="426" y="0"/>
                  </a:lnTo>
                  <a:lnTo>
                    <a:pt x="400" y="0"/>
                  </a:lnTo>
                  <a:lnTo>
                    <a:pt x="373" y="1"/>
                  </a:lnTo>
                  <a:lnTo>
                    <a:pt x="344" y="3"/>
                  </a:lnTo>
                  <a:lnTo>
                    <a:pt x="315" y="8"/>
                  </a:lnTo>
                  <a:lnTo>
                    <a:pt x="286" y="12"/>
                  </a:lnTo>
                  <a:lnTo>
                    <a:pt x="255" y="19"/>
                  </a:lnTo>
                  <a:lnTo>
                    <a:pt x="226" y="27"/>
                  </a:lnTo>
                  <a:lnTo>
                    <a:pt x="195" y="37"/>
                  </a:lnTo>
                  <a:lnTo>
                    <a:pt x="166" y="48"/>
                  </a:lnTo>
                  <a:lnTo>
                    <a:pt x="138" y="62"/>
                  </a:lnTo>
                  <a:lnTo>
                    <a:pt x="111" y="78"/>
                  </a:lnTo>
                  <a:lnTo>
                    <a:pt x="85" y="95"/>
                  </a:lnTo>
                  <a:lnTo>
                    <a:pt x="60" y="114"/>
                  </a:lnTo>
                  <a:lnTo>
                    <a:pt x="46" y="126"/>
                  </a:lnTo>
                  <a:lnTo>
                    <a:pt x="35" y="140"/>
                  </a:lnTo>
                  <a:lnTo>
                    <a:pt x="25" y="153"/>
                  </a:lnTo>
                  <a:lnTo>
                    <a:pt x="16" y="167"/>
                  </a:lnTo>
                  <a:lnTo>
                    <a:pt x="9" y="182"/>
                  </a:lnTo>
                  <a:lnTo>
                    <a:pt x="5" y="195"/>
                  </a:lnTo>
                  <a:lnTo>
                    <a:pt x="1" y="211"/>
                  </a:lnTo>
                  <a:lnTo>
                    <a:pt x="0" y="226"/>
                  </a:lnTo>
                  <a:lnTo>
                    <a:pt x="1" y="254"/>
                  </a:lnTo>
                  <a:lnTo>
                    <a:pt x="8" y="281"/>
                  </a:lnTo>
                  <a:lnTo>
                    <a:pt x="17" y="305"/>
                  </a:lnTo>
                  <a:lnTo>
                    <a:pt x="28" y="325"/>
                  </a:lnTo>
                  <a:lnTo>
                    <a:pt x="40" y="343"/>
                  </a:lnTo>
                  <a:lnTo>
                    <a:pt x="51" y="357"/>
                  </a:lnTo>
                  <a:lnTo>
                    <a:pt x="59" y="366"/>
                  </a:lnTo>
                  <a:lnTo>
                    <a:pt x="62" y="369"/>
                  </a:lnTo>
                  <a:lnTo>
                    <a:pt x="81" y="353"/>
                  </a:lnTo>
                  <a:lnTo>
                    <a:pt x="76" y="345"/>
                  </a:lnTo>
                  <a:lnTo>
                    <a:pt x="71" y="336"/>
                  </a:lnTo>
                  <a:lnTo>
                    <a:pt x="69" y="328"/>
                  </a:lnTo>
                  <a:lnTo>
                    <a:pt x="68" y="320"/>
                  </a:lnTo>
                  <a:lnTo>
                    <a:pt x="68" y="316"/>
                  </a:lnTo>
                  <a:lnTo>
                    <a:pt x="69" y="311"/>
                  </a:lnTo>
                  <a:lnTo>
                    <a:pt x="70" y="308"/>
                  </a:lnTo>
                  <a:lnTo>
                    <a:pt x="71" y="304"/>
                  </a:lnTo>
                  <a:lnTo>
                    <a:pt x="83" y="287"/>
                  </a:lnTo>
                  <a:lnTo>
                    <a:pt x="101" y="272"/>
                  </a:lnTo>
                  <a:lnTo>
                    <a:pt x="122" y="258"/>
                  </a:lnTo>
                  <a:lnTo>
                    <a:pt x="147" y="246"/>
                  </a:lnTo>
                  <a:lnTo>
                    <a:pt x="173" y="237"/>
                  </a:lnTo>
                  <a:lnTo>
                    <a:pt x="199" y="229"/>
                  </a:lnTo>
                  <a:lnTo>
                    <a:pt x="221" y="223"/>
                  </a:lnTo>
                  <a:lnTo>
                    <a:pt x="241" y="219"/>
                  </a:lnTo>
                  <a:lnTo>
                    <a:pt x="265" y="231"/>
                  </a:lnTo>
                  <a:lnTo>
                    <a:pt x="292" y="243"/>
                  </a:lnTo>
                  <a:lnTo>
                    <a:pt x="322" y="253"/>
                  </a:lnTo>
                  <a:lnTo>
                    <a:pt x="353" y="262"/>
                  </a:lnTo>
                  <a:lnTo>
                    <a:pt x="386" y="270"/>
                  </a:lnTo>
                  <a:lnTo>
                    <a:pt x="419" y="276"/>
                  </a:lnTo>
                  <a:lnTo>
                    <a:pt x="452" y="283"/>
                  </a:lnTo>
                  <a:lnTo>
                    <a:pt x="483" y="288"/>
                  </a:lnTo>
                  <a:lnTo>
                    <a:pt x="514" y="292"/>
                  </a:lnTo>
                  <a:lnTo>
                    <a:pt x="543" y="297"/>
                  </a:lnTo>
                  <a:lnTo>
                    <a:pt x="569" y="299"/>
                  </a:lnTo>
                  <a:lnTo>
                    <a:pt x="591" y="301"/>
                  </a:lnTo>
                  <a:lnTo>
                    <a:pt x="612" y="304"/>
                  </a:lnTo>
                  <a:lnTo>
                    <a:pt x="626" y="305"/>
                  </a:lnTo>
                  <a:lnTo>
                    <a:pt x="638" y="306"/>
                  </a:lnTo>
                  <a:lnTo>
                    <a:pt x="642" y="306"/>
                  </a:lnTo>
                  <a:lnTo>
                    <a:pt x="646" y="306"/>
                  </a:lnTo>
                  <a:lnTo>
                    <a:pt x="656" y="306"/>
                  </a:lnTo>
                  <a:lnTo>
                    <a:pt x="668" y="305"/>
                  </a:lnTo>
                  <a:lnTo>
                    <a:pt x="683" y="305"/>
                  </a:lnTo>
                  <a:lnTo>
                    <a:pt x="697" y="305"/>
                  </a:lnTo>
                  <a:lnTo>
                    <a:pt x="710" y="304"/>
                  </a:lnTo>
                  <a:lnTo>
                    <a:pt x="719" y="304"/>
                  </a:lnTo>
                  <a:lnTo>
                    <a:pt x="722" y="304"/>
                  </a:lnTo>
                  <a:lnTo>
                    <a:pt x="732" y="304"/>
                  </a:lnTo>
                  <a:lnTo>
                    <a:pt x="734" y="294"/>
                  </a:lnTo>
                  <a:lnTo>
                    <a:pt x="738" y="269"/>
                  </a:lnTo>
                  <a:lnTo>
                    <a:pt x="740" y="244"/>
                  </a:lnTo>
                  <a:lnTo>
                    <a:pt x="740" y="220"/>
                  </a:lnTo>
                  <a:lnTo>
                    <a:pt x="738" y="197"/>
                  </a:lnTo>
                  <a:lnTo>
                    <a:pt x="734" y="176"/>
                  </a:lnTo>
                  <a:lnTo>
                    <a:pt x="727" y="156"/>
                  </a:lnTo>
                  <a:lnTo>
                    <a:pt x="718" y="136"/>
                  </a:lnTo>
                  <a:lnTo>
                    <a:pt x="706" y="117"/>
                  </a:lnTo>
                  <a:close/>
                </a:path>
              </a:pathLst>
            </a:custGeom>
            <a:solidFill>
              <a:srgbClr val="000000"/>
            </a:solidFill>
            <a:ln w="9525">
              <a:noFill/>
              <a:round/>
              <a:headEnd/>
              <a:tailEnd/>
            </a:ln>
          </p:spPr>
          <p:txBody>
            <a:bodyPr/>
            <a:lstStyle/>
            <a:p>
              <a:endParaRPr lang="en-US"/>
            </a:p>
          </p:txBody>
        </p:sp>
        <p:sp>
          <p:nvSpPr>
            <p:cNvPr id="14352" name="Freeform 51"/>
            <p:cNvSpPr>
              <a:spLocks/>
            </p:cNvSpPr>
            <p:nvPr/>
          </p:nvSpPr>
          <p:spPr bwMode="auto">
            <a:xfrm>
              <a:off x="4354" y="1961"/>
              <a:ext cx="48" cy="64"/>
            </a:xfrm>
            <a:custGeom>
              <a:avLst/>
              <a:gdLst>
                <a:gd name="T0" fmla="*/ 18 w 48"/>
                <a:gd name="T1" fmla="*/ 4 h 64"/>
                <a:gd name="T2" fmla="*/ 1 w 48"/>
                <a:gd name="T3" fmla="*/ 35 h 64"/>
                <a:gd name="T4" fmla="*/ 0 w 48"/>
                <a:gd name="T5" fmla="*/ 37 h 64"/>
                <a:gd name="T6" fmla="*/ 0 w 48"/>
                <a:gd name="T7" fmla="*/ 39 h 64"/>
                <a:gd name="T8" fmla="*/ 0 w 48"/>
                <a:gd name="T9" fmla="*/ 41 h 64"/>
                <a:gd name="T10" fmla="*/ 1 w 48"/>
                <a:gd name="T11" fmla="*/ 44 h 64"/>
                <a:gd name="T12" fmla="*/ 2 w 48"/>
                <a:gd name="T13" fmla="*/ 45 h 64"/>
                <a:gd name="T14" fmla="*/ 3 w 48"/>
                <a:gd name="T15" fmla="*/ 47 h 64"/>
                <a:gd name="T16" fmla="*/ 4 w 48"/>
                <a:gd name="T17" fmla="*/ 48 h 64"/>
                <a:gd name="T18" fmla="*/ 7 w 48"/>
                <a:gd name="T19" fmla="*/ 49 h 64"/>
                <a:gd name="T20" fmla="*/ 34 w 48"/>
                <a:gd name="T21" fmla="*/ 63 h 64"/>
                <a:gd name="T22" fmla="*/ 37 w 48"/>
                <a:gd name="T23" fmla="*/ 64 h 64"/>
                <a:gd name="T24" fmla="*/ 42 w 48"/>
                <a:gd name="T25" fmla="*/ 63 h 64"/>
                <a:gd name="T26" fmla="*/ 45 w 48"/>
                <a:gd name="T27" fmla="*/ 61 h 64"/>
                <a:gd name="T28" fmla="*/ 47 w 48"/>
                <a:gd name="T29" fmla="*/ 57 h 64"/>
                <a:gd name="T30" fmla="*/ 48 w 48"/>
                <a:gd name="T31" fmla="*/ 56 h 64"/>
                <a:gd name="T32" fmla="*/ 48 w 48"/>
                <a:gd name="T33" fmla="*/ 54 h 64"/>
                <a:gd name="T34" fmla="*/ 48 w 48"/>
                <a:gd name="T35" fmla="*/ 53 h 64"/>
                <a:gd name="T36" fmla="*/ 48 w 48"/>
                <a:gd name="T37" fmla="*/ 52 h 64"/>
                <a:gd name="T38" fmla="*/ 48 w 48"/>
                <a:gd name="T39" fmla="*/ 49 h 64"/>
                <a:gd name="T40" fmla="*/ 47 w 48"/>
                <a:gd name="T41" fmla="*/ 47 h 64"/>
                <a:gd name="T42" fmla="*/ 45 w 48"/>
                <a:gd name="T43" fmla="*/ 45 h 64"/>
                <a:gd name="T44" fmla="*/ 42 w 48"/>
                <a:gd name="T45" fmla="*/ 43 h 64"/>
                <a:gd name="T46" fmla="*/ 41 w 48"/>
                <a:gd name="T47" fmla="*/ 41 h 64"/>
                <a:gd name="T48" fmla="*/ 37 w 48"/>
                <a:gd name="T49" fmla="*/ 40 h 64"/>
                <a:gd name="T50" fmla="*/ 32 w 48"/>
                <a:gd name="T51" fmla="*/ 38 h 64"/>
                <a:gd name="T52" fmla="*/ 26 w 48"/>
                <a:gd name="T53" fmla="*/ 36 h 64"/>
                <a:gd name="T54" fmla="*/ 30 w 48"/>
                <a:gd name="T55" fmla="*/ 29 h 64"/>
                <a:gd name="T56" fmla="*/ 34 w 48"/>
                <a:gd name="T57" fmla="*/ 21 h 64"/>
                <a:gd name="T58" fmla="*/ 36 w 48"/>
                <a:gd name="T59" fmla="*/ 17 h 64"/>
                <a:gd name="T60" fmla="*/ 37 w 48"/>
                <a:gd name="T61" fmla="*/ 14 h 64"/>
                <a:gd name="T62" fmla="*/ 38 w 48"/>
                <a:gd name="T63" fmla="*/ 13 h 64"/>
                <a:gd name="T64" fmla="*/ 38 w 48"/>
                <a:gd name="T65" fmla="*/ 12 h 64"/>
                <a:gd name="T66" fmla="*/ 38 w 48"/>
                <a:gd name="T67" fmla="*/ 11 h 64"/>
                <a:gd name="T68" fmla="*/ 38 w 48"/>
                <a:gd name="T69" fmla="*/ 10 h 64"/>
                <a:gd name="T70" fmla="*/ 38 w 48"/>
                <a:gd name="T71" fmla="*/ 8 h 64"/>
                <a:gd name="T72" fmla="*/ 37 w 48"/>
                <a:gd name="T73" fmla="*/ 5 h 64"/>
                <a:gd name="T74" fmla="*/ 36 w 48"/>
                <a:gd name="T75" fmla="*/ 3 h 64"/>
                <a:gd name="T76" fmla="*/ 34 w 48"/>
                <a:gd name="T77" fmla="*/ 1 h 64"/>
                <a:gd name="T78" fmla="*/ 29 w 48"/>
                <a:gd name="T79" fmla="*/ 0 h 64"/>
                <a:gd name="T80" fmla="*/ 25 w 48"/>
                <a:gd name="T81" fmla="*/ 0 h 64"/>
                <a:gd name="T82" fmla="*/ 21 w 48"/>
                <a:gd name="T83" fmla="*/ 1 h 64"/>
                <a:gd name="T84" fmla="*/ 18 w 48"/>
                <a:gd name="T85" fmla="*/ 4 h 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
                <a:gd name="T130" fmla="*/ 0 h 64"/>
                <a:gd name="T131" fmla="*/ 48 w 48"/>
                <a:gd name="T132" fmla="*/ 64 h 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 h="64">
                  <a:moveTo>
                    <a:pt x="18" y="4"/>
                  </a:moveTo>
                  <a:lnTo>
                    <a:pt x="1" y="35"/>
                  </a:lnTo>
                  <a:lnTo>
                    <a:pt x="0" y="37"/>
                  </a:lnTo>
                  <a:lnTo>
                    <a:pt x="0" y="39"/>
                  </a:lnTo>
                  <a:lnTo>
                    <a:pt x="0" y="41"/>
                  </a:lnTo>
                  <a:lnTo>
                    <a:pt x="1" y="44"/>
                  </a:lnTo>
                  <a:lnTo>
                    <a:pt x="2" y="45"/>
                  </a:lnTo>
                  <a:lnTo>
                    <a:pt x="3" y="47"/>
                  </a:lnTo>
                  <a:lnTo>
                    <a:pt x="4" y="48"/>
                  </a:lnTo>
                  <a:lnTo>
                    <a:pt x="7" y="49"/>
                  </a:lnTo>
                  <a:lnTo>
                    <a:pt x="34" y="63"/>
                  </a:lnTo>
                  <a:lnTo>
                    <a:pt x="37" y="64"/>
                  </a:lnTo>
                  <a:lnTo>
                    <a:pt x="42" y="63"/>
                  </a:lnTo>
                  <a:lnTo>
                    <a:pt x="45" y="61"/>
                  </a:lnTo>
                  <a:lnTo>
                    <a:pt x="47" y="57"/>
                  </a:lnTo>
                  <a:lnTo>
                    <a:pt x="48" y="56"/>
                  </a:lnTo>
                  <a:lnTo>
                    <a:pt x="48" y="54"/>
                  </a:lnTo>
                  <a:lnTo>
                    <a:pt x="48" y="53"/>
                  </a:lnTo>
                  <a:lnTo>
                    <a:pt x="48" y="52"/>
                  </a:lnTo>
                  <a:lnTo>
                    <a:pt x="48" y="49"/>
                  </a:lnTo>
                  <a:lnTo>
                    <a:pt x="47" y="47"/>
                  </a:lnTo>
                  <a:lnTo>
                    <a:pt x="45" y="45"/>
                  </a:lnTo>
                  <a:lnTo>
                    <a:pt x="42" y="43"/>
                  </a:lnTo>
                  <a:lnTo>
                    <a:pt x="41" y="41"/>
                  </a:lnTo>
                  <a:lnTo>
                    <a:pt x="37" y="40"/>
                  </a:lnTo>
                  <a:lnTo>
                    <a:pt x="32" y="38"/>
                  </a:lnTo>
                  <a:lnTo>
                    <a:pt x="26" y="36"/>
                  </a:lnTo>
                  <a:lnTo>
                    <a:pt x="30" y="29"/>
                  </a:lnTo>
                  <a:lnTo>
                    <a:pt x="34" y="21"/>
                  </a:lnTo>
                  <a:lnTo>
                    <a:pt x="36" y="17"/>
                  </a:lnTo>
                  <a:lnTo>
                    <a:pt x="37" y="14"/>
                  </a:lnTo>
                  <a:lnTo>
                    <a:pt x="38" y="13"/>
                  </a:lnTo>
                  <a:lnTo>
                    <a:pt x="38" y="12"/>
                  </a:lnTo>
                  <a:lnTo>
                    <a:pt x="38" y="11"/>
                  </a:lnTo>
                  <a:lnTo>
                    <a:pt x="38" y="10"/>
                  </a:lnTo>
                  <a:lnTo>
                    <a:pt x="38" y="8"/>
                  </a:lnTo>
                  <a:lnTo>
                    <a:pt x="37" y="5"/>
                  </a:lnTo>
                  <a:lnTo>
                    <a:pt x="36" y="3"/>
                  </a:lnTo>
                  <a:lnTo>
                    <a:pt x="34" y="1"/>
                  </a:lnTo>
                  <a:lnTo>
                    <a:pt x="29" y="0"/>
                  </a:lnTo>
                  <a:lnTo>
                    <a:pt x="25" y="0"/>
                  </a:lnTo>
                  <a:lnTo>
                    <a:pt x="21" y="1"/>
                  </a:lnTo>
                  <a:lnTo>
                    <a:pt x="18" y="4"/>
                  </a:lnTo>
                  <a:close/>
                </a:path>
              </a:pathLst>
            </a:custGeom>
            <a:solidFill>
              <a:srgbClr val="000000"/>
            </a:solidFill>
            <a:ln w="9525">
              <a:noFill/>
              <a:round/>
              <a:headEnd/>
              <a:tailEnd/>
            </a:ln>
          </p:spPr>
          <p:txBody>
            <a:bodyPr/>
            <a:lstStyle/>
            <a:p>
              <a:endParaRPr lang="en-US"/>
            </a:p>
          </p:txBody>
        </p:sp>
        <p:sp>
          <p:nvSpPr>
            <p:cNvPr id="14353" name="Freeform 52"/>
            <p:cNvSpPr>
              <a:spLocks/>
            </p:cNvSpPr>
            <p:nvPr/>
          </p:nvSpPr>
          <p:spPr bwMode="auto">
            <a:xfrm>
              <a:off x="4484" y="1943"/>
              <a:ext cx="39" cy="39"/>
            </a:xfrm>
            <a:custGeom>
              <a:avLst/>
              <a:gdLst>
                <a:gd name="T0" fmla="*/ 39 w 39"/>
                <a:gd name="T1" fmla="*/ 21 h 39"/>
                <a:gd name="T2" fmla="*/ 37 w 39"/>
                <a:gd name="T3" fmla="*/ 28 h 39"/>
                <a:gd name="T4" fmla="*/ 31 w 39"/>
                <a:gd name="T5" fmla="*/ 35 h 39"/>
                <a:gd name="T6" fmla="*/ 25 w 39"/>
                <a:gd name="T7" fmla="*/ 38 h 39"/>
                <a:gd name="T8" fmla="*/ 17 w 39"/>
                <a:gd name="T9" fmla="*/ 39 h 39"/>
                <a:gd name="T10" fmla="*/ 10 w 39"/>
                <a:gd name="T11" fmla="*/ 37 h 39"/>
                <a:gd name="T12" fmla="*/ 4 w 39"/>
                <a:gd name="T13" fmla="*/ 31 h 39"/>
                <a:gd name="T14" fmla="*/ 1 w 39"/>
                <a:gd name="T15" fmla="*/ 24 h 39"/>
                <a:gd name="T16" fmla="*/ 0 w 39"/>
                <a:gd name="T17" fmla="*/ 17 h 39"/>
                <a:gd name="T18" fmla="*/ 2 w 39"/>
                <a:gd name="T19" fmla="*/ 10 h 39"/>
                <a:gd name="T20" fmla="*/ 6 w 39"/>
                <a:gd name="T21" fmla="*/ 3 h 39"/>
                <a:gd name="T22" fmla="*/ 13 w 39"/>
                <a:gd name="T23" fmla="*/ 0 h 39"/>
                <a:gd name="T24" fmla="*/ 21 w 39"/>
                <a:gd name="T25" fmla="*/ 0 h 39"/>
                <a:gd name="T26" fmla="*/ 29 w 39"/>
                <a:gd name="T27" fmla="*/ 2 h 39"/>
                <a:gd name="T28" fmla="*/ 35 w 39"/>
                <a:gd name="T29" fmla="*/ 6 h 39"/>
                <a:gd name="T30" fmla="*/ 38 w 39"/>
                <a:gd name="T31" fmla="*/ 13 h 39"/>
                <a:gd name="T32" fmla="*/ 39 w 39"/>
                <a:gd name="T33" fmla="*/ 2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39" y="21"/>
                  </a:moveTo>
                  <a:lnTo>
                    <a:pt x="37" y="28"/>
                  </a:lnTo>
                  <a:lnTo>
                    <a:pt x="31" y="35"/>
                  </a:lnTo>
                  <a:lnTo>
                    <a:pt x="25" y="38"/>
                  </a:lnTo>
                  <a:lnTo>
                    <a:pt x="17" y="39"/>
                  </a:lnTo>
                  <a:lnTo>
                    <a:pt x="10" y="37"/>
                  </a:lnTo>
                  <a:lnTo>
                    <a:pt x="4" y="31"/>
                  </a:lnTo>
                  <a:lnTo>
                    <a:pt x="1" y="24"/>
                  </a:lnTo>
                  <a:lnTo>
                    <a:pt x="0" y="17"/>
                  </a:lnTo>
                  <a:lnTo>
                    <a:pt x="2" y="10"/>
                  </a:lnTo>
                  <a:lnTo>
                    <a:pt x="6" y="3"/>
                  </a:lnTo>
                  <a:lnTo>
                    <a:pt x="13" y="0"/>
                  </a:lnTo>
                  <a:lnTo>
                    <a:pt x="21" y="0"/>
                  </a:lnTo>
                  <a:lnTo>
                    <a:pt x="29" y="2"/>
                  </a:lnTo>
                  <a:lnTo>
                    <a:pt x="35" y="6"/>
                  </a:lnTo>
                  <a:lnTo>
                    <a:pt x="38" y="13"/>
                  </a:lnTo>
                  <a:lnTo>
                    <a:pt x="39" y="21"/>
                  </a:lnTo>
                  <a:close/>
                </a:path>
              </a:pathLst>
            </a:custGeom>
            <a:solidFill>
              <a:srgbClr val="000000"/>
            </a:solidFill>
            <a:ln w="9525">
              <a:noFill/>
              <a:round/>
              <a:headEnd/>
              <a:tailEnd/>
            </a:ln>
          </p:spPr>
          <p:txBody>
            <a:bodyPr/>
            <a:lstStyle/>
            <a:p>
              <a:endParaRPr lang="en-US"/>
            </a:p>
          </p:txBody>
        </p:sp>
        <p:sp>
          <p:nvSpPr>
            <p:cNvPr id="14354" name="Freeform 53"/>
            <p:cNvSpPr>
              <a:spLocks/>
            </p:cNvSpPr>
            <p:nvPr/>
          </p:nvSpPr>
          <p:spPr bwMode="auto">
            <a:xfrm>
              <a:off x="4283" y="1926"/>
              <a:ext cx="38" cy="38"/>
            </a:xfrm>
            <a:custGeom>
              <a:avLst/>
              <a:gdLst>
                <a:gd name="T0" fmla="*/ 38 w 38"/>
                <a:gd name="T1" fmla="*/ 21 h 38"/>
                <a:gd name="T2" fmla="*/ 36 w 38"/>
                <a:gd name="T3" fmla="*/ 28 h 38"/>
                <a:gd name="T4" fmla="*/ 31 w 38"/>
                <a:gd name="T5" fmla="*/ 34 h 38"/>
                <a:gd name="T6" fmla="*/ 25 w 38"/>
                <a:gd name="T7" fmla="*/ 37 h 38"/>
                <a:gd name="T8" fmla="*/ 18 w 38"/>
                <a:gd name="T9" fmla="*/ 38 h 38"/>
                <a:gd name="T10" fmla="*/ 10 w 38"/>
                <a:gd name="T11" fmla="*/ 36 h 38"/>
                <a:gd name="T12" fmla="*/ 4 w 38"/>
                <a:gd name="T13" fmla="*/ 31 h 38"/>
                <a:gd name="T14" fmla="*/ 1 w 38"/>
                <a:gd name="T15" fmla="*/ 25 h 38"/>
                <a:gd name="T16" fmla="*/ 0 w 38"/>
                <a:gd name="T17" fmla="*/ 17 h 38"/>
                <a:gd name="T18" fmla="*/ 2 w 38"/>
                <a:gd name="T19" fmla="*/ 10 h 38"/>
                <a:gd name="T20" fmla="*/ 8 w 38"/>
                <a:gd name="T21" fmla="*/ 4 h 38"/>
                <a:gd name="T22" fmla="*/ 13 w 38"/>
                <a:gd name="T23" fmla="*/ 1 h 38"/>
                <a:gd name="T24" fmla="*/ 21 w 38"/>
                <a:gd name="T25" fmla="*/ 0 h 38"/>
                <a:gd name="T26" fmla="*/ 29 w 38"/>
                <a:gd name="T27" fmla="*/ 2 h 38"/>
                <a:gd name="T28" fmla="*/ 35 w 38"/>
                <a:gd name="T29" fmla="*/ 7 h 38"/>
                <a:gd name="T30" fmla="*/ 37 w 38"/>
                <a:gd name="T31" fmla="*/ 13 h 38"/>
                <a:gd name="T32" fmla="*/ 38 w 38"/>
                <a:gd name="T33" fmla="*/ 2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38" y="21"/>
                  </a:moveTo>
                  <a:lnTo>
                    <a:pt x="36" y="28"/>
                  </a:lnTo>
                  <a:lnTo>
                    <a:pt x="31" y="34"/>
                  </a:lnTo>
                  <a:lnTo>
                    <a:pt x="25" y="37"/>
                  </a:lnTo>
                  <a:lnTo>
                    <a:pt x="18" y="38"/>
                  </a:lnTo>
                  <a:lnTo>
                    <a:pt x="10" y="36"/>
                  </a:lnTo>
                  <a:lnTo>
                    <a:pt x="4" y="31"/>
                  </a:lnTo>
                  <a:lnTo>
                    <a:pt x="1" y="25"/>
                  </a:lnTo>
                  <a:lnTo>
                    <a:pt x="0" y="17"/>
                  </a:lnTo>
                  <a:lnTo>
                    <a:pt x="2" y="10"/>
                  </a:lnTo>
                  <a:lnTo>
                    <a:pt x="8" y="4"/>
                  </a:lnTo>
                  <a:lnTo>
                    <a:pt x="13" y="1"/>
                  </a:lnTo>
                  <a:lnTo>
                    <a:pt x="21" y="0"/>
                  </a:lnTo>
                  <a:lnTo>
                    <a:pt x="29" y="2"/>
                  </a:lnTo>
                  <a:lnTo>
                    <a:pt x="35" y="7"/>
                  </a:lnTo>
                  <a:lnTo>
                    <a:pt x="37" y="13"/>
                  </a:lnTo>
                  <a:lnTo>
                    <a:pt x="38" y="21"/>
                  </a:lnTo>
                  <a:close/>
                </a:path>
              </a:pathLst>
            </a:custGeom>
            <a:solidFill>
              <a:srgbClr val="000000"/>
            </a:solidFill>
            <a:ln w="9525">
              <a:noFill/>
              <a:round/>
              <a:headEnd/>
              <a:tailEnd/>
            </a:ln>
          </p:spPr>
          <p:txBody>
            <a:bodyPr/>
            <a:lstStyle/>
            <a:p>
              <a:endParaRPr lang="en-US"/>
            </a:p>
          </p:txBody>
        </p:sp>
        <p:sp>
          <p:nvSpPr>
            <p:cNvPr id="14355" name="Freeform 54"/>
            <p:cNvSpPr>
              <a:spLocks/>
            </p:cNvSpPr>
            <p:nvPr/>
          </p:nvSpPr>
          <p:spPr bwMode="auto">
            <a:xfrm>
              <a:off x="4496" y="2091"/>
              <a:ext cx="52" cy="111"/>
            </a:xfrm>
            <a:custGeom>
              <a:avLst/>
              <a:gdLst>
                <a:gd name="T0" fmla="*/ 33 w 52"/>
                <a:gd name="T1" fmla="*/ 7 h 111"/>
                <a:gd name="T2" fmla="*/ 0 w 52"/>
                <a:gd name="T3" fmla="*/ 104 h 111"/>
                <a:gd name="T4" fmla="*/ 1 w 52"/>
                <a:gd name="T5" fmla="*/ 101 h 111"/>
                <a:gd name="T6" fmla="*/ 5 w 52"/>
                <a:gd name="T7" fmla="*/ 100 h 111"/>
                <a:gd name="T8" fmla="*/ 8 w 52"/>
                <a:gd name="T9" fmla="*/ 99 h 111"/>
                <a:gd name="T10" fmla="*/ 11 w 52"/>
                <a:gd name="T11" fmla="*/ 99 h 111"/>
                <a:gd name="T12" fmla="*/ 15 w 52"/>
                <a:gd name="T13" fmla="*/ 101 h 111"/>
                <a:gd name="T14" fmla="*/ 17 w 52"/>
                <a:gd name="T15" fmla="*/ 103 h 111"/>
                <a:gd name="T16" fmla="*/ 18 w 52"/>
                <a:gd name="T17" fmla="*/ 107 h 111"/>
                <a:gd name="T18" fmla="*/ 17 w 52"/>
                <a:gd name="T19" fmla="*/ 111 h 111"/>
                <a:gd name="T20" fmla="*/ 51 w 52"/>
                <a:gd name="T21" fmla="*/ 13 h 111"/>
                <a:gd name="T22" fmla="*/ 52 w 52"/>
                <a:gd name="T23" fmla="*/ 10 h 111"/>
                <a:gd name="T24" fmla="*/ 51 w 52"/>
                <a:gd name="T25" fmla="*/ 6 h 111"/>
                <a:gd name="T26" fmla="*/ 49 w 52"/>
                <a:gd name="T27" fmla="*/ 3 h 111"/>
                <a:gd name="T28" fmla="*/ 45 w 52"/>
                <a:gd name="T29" fmla="*/ 1 h 111"/>
                <a:gd name="T30" fmla="*/ 42 w 52"/>
                <a:gd name="T31" fmla="*/ 0 h 111"/>
                <a:gd name="T32" fmla="*/ 37 w 52"/>
                <a:gd name="T33" fmla="*/ 1 h 111"/>
                <a:gd name="T34" fmla="*/ 35 w 52"/>
                <a:gd name="T35" fmla="*/ 4 h 111"/>
                <a:gd name="T36" fmla="*/ 33 w 52"/>
                <a:gd name="T37" fmla="*/ 7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111"/>
                <a:gd name="T59" fmla="*/ 52 w 52"/>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111">
                  <a:moveTo>
                    <a:pt x="33" y="7"/>
                  </a:moveTo>
                  <a:lnTo>
                    <a:pt x="0" y="104"/>
                  </a:lnTo>
                  <a:lnTo>
                    <a:pt x="1" y="101"/>
                  </a:lnTo>
                  <a:lnTo>
                    <a:pt x="5" y="100"/>
                  </a:lnTo>
                  <a:lnTo>
                    <a:pt x="8" y="99"/>
                  </a:lnTo>
                  <a:lnTo>
                    <a:pt x="11" y="99"/>
                  </a:lnTo>
                  <a:lnTo>
                    <a:pt x="15" y="101"/>
                  </a:lnTo>
                  <a:lnTo>
                    <a:pt x="17" y="103"/>
                  </a:lnTo>
                  <a:lnTo>
                    <a:pt x="18" y="107"/>
                  </a:lnTo>
                  <a:lnTo>
                    <a:pt x="17" y="111"/>
                  </a:lnTo>
                  <a:lnTo>
                    <a:pt x="51" y="13"/>
                  </a:lnTo>
                  <a:lnTo>
                    <a:pt x="52" y="10"/>
                  </a:lnTo>
                  <a:lnTo>
                    <a:pt x="51" y="6"/>
                  </a:lnTo>
                  <a:lnTo>
                    <a:pt x="49" y="3"/>
                  </a:lnTo>
                  <a:lnTo>
                    <a:pt x="45" y="1"/>
                  </a:lnTo>
                  <a:lnTo>
                    <a:pt x="42" y="0"/>
                  </a:lnTo>
                  <a:lnTo>
                    <a:pt x="37" y="1"/>
                  </a:lnTo>
                  <a:lnTo>
                    <a:pt x="35" y="4"/>
                  </a:lnTo>
                  <a:lnTo>
                    <a:pt x="33" y="7"/>
                  </a:lnTo>
                  <a:close/>
                </a:path>
              </a:pathLst>
            </a:custGeom>
            <a:solidFill>
              <a:srgbClr val="000000"/>
            </a:solidFill>
            <a:ln w="9525">
              <a:noFill/>
              <a:round/>
              <a:headEnd/>
              <a:tailEnd/>
            </a:ln>
          </p:spPr>
          <p:txBody>
            <a:bodyPr/>
            <a:lstStyle/>
            <a:p>
              <a:endParaRPr lang="en-US"/>
            </a:p>
          </p:txBody>
        </p:sp>
        <p:sp>
          <p:nvSpPr>
            <p:cNvPr id="14356" name="Freeform 55"/>
            <p:cNvSpPr>
              <a:spLocks/>
            </p:cNvSpPr>
            <p:nvPr/>
          </p:nvSpPr>
          <p:spPr bwMode="auto">
            <a:xfrm>
              <a:off x="4595" y="2214"/>
              <a:ext cx="134" cy="516"/>
            </a:xfrm>
            <a:custGeom>
              <a:avLst/>
              <a:gdLst>
                <a:gd name="T0" fmla="*/ 6 w 134"/>
                <a:gd name="T1" fmla="*/ 0 h 516"/>
                <a:gd name="T2" fmla="*/ 3 w 134"/>
                <a:gd name="T3" fmla="*/ 2 h 516"/>
                <a:gd name="T4" fmla="*/ 2 w 134"/>
                <a:gd name="T5" fmla="*/ 4 h 516"/>
                <a:gd name="T6" fmla="*/ 0 w 134"/>
                <a:gd name="T7" fmla="*/ 7 h 516"/>
                <a:gd name="T8" fmla="*/ 0 w 134"/>
                <a:gd name="T9" fmla="*/ 12 h 516"/>
                <a:gd name="T10" fmla="*/ 5 w 134"/>
                <a:gd name="T11" fmla="*/ 23 h 516"/>
                <a:gd name="T12" fmla="*/ 14 w 134"/>
                <a:gd name="T13" fmla="*/ 54 h 516"/>
                <a:gd name="T14" fmla="*/ 29 w 134"/>
                <a:gd name="T15" fmla="*/ 101 h 516"/>
                <a:gd name="T16" fmla="*/ 47 w 134"/>
                <a:gd name="T17" fmla="*/ 163 h 516"/>
                <a:gd name="T18" fmla="*/ 66 w 134"/>
                <a:gd name="T19" fmla="*/ 238 h 516"/>
                <a:gd name="T20" fmla="*/ 84 w 134"/>
                <a:gd name="T21" fmla="*/ 321 h 516"/>
                <a:gd name="T22" fmla="*/ 102 w 134"/>
                <a:gd name="T23" fmla="*/ 411 h 516"/>
                <a:gd name="T24" fmla="*/ 115 w 134"/>
                <a:gd name="T25" fmla="*/ 507 h 516"/>
                <a:gd name="T26" fmla="*/ 117 w 134"/>
                <a:gd name="T27" fmla="*/ 511 h 516"/>
                <a:gd name="T28" fmla="*/ 119 w 134"/>
                <a:gd name="T29" fmla="*/ 514 h 516"/>
                <a:gd name="T30" fmla="*/ 121 w 134"/>
                <a:gd name="T31" fmla="*/ 515 h 516"/>
                <a:gd name="T32" fmla="*/ 126 w 134"/>
                <a:gd name="T33" fmla="*/ 516 h 516"/>
                <a:gd name="T34" fmla="*/ 129 w 134"/>
                <a:gd name="T35" fmla="*/ 515 h 516"/>
                <a:gd name="T36" fmla="*/ 132 w 134"/>
                <a:gd name="T37" fmla="*/ 512 h 516"/>
                <a:gd name="T38" fmla="*/ 134 w 134"/>
                <a:gd name="T39" fmla="*/ 510 h 516"/>
                <a:gd name="T40" fmla="*/ 134 w 134"/>
                <a:gd name="T41" fmla="*/ 505 h 516"/>
                <a:gd name="T42" fmla="*/ 120 w 134"/>
                <a:gd name="T43" fmla="*/ 408 h 516"/>
                <a:gd name="T44" fmla="*/ 103 w 134"/>
                <a:gd name="T45" fmla="*/ 317 h 516"/>
                <a:gd name="T46" fmla="*/ 84 w 134"/>
                <a:gd name="T47" fmla="*/ 232 h 516"/>
                <a:gd name="T48" fmla="*/ 65 w 134"/>
                <a:gd name="T49" fmla="*/ 158 h 516"/>
                <a:gd name="T50" fmla="*/ 48 w 134"/>
                <a:gd name="T51" fmla="*/ 95 h 516"/>
                <a:gd name="T52" fmla="*/ 33 w 134"/>
                <a:gd name="T53" fmla="*/ 47 h 516"/>
                <a:gd name="T54" fmla="*/ 23 w 134"/>
                <a:gd name="T55" fmla="*/ 16 h 516"/>
                <a:gd name="T56" fmla="*/ 18 w 134"/>
                <a:gd name="T57" fmla="*/ 5 h 516"/>
                <a:gd name="T58" fmla="*/ 16 w 134"/>
                <a:gd name="T59" fmla="*/ 2 h 516"/>
                <a:gd name="T60" fmla="*/ 14 w 134"/>
                <a:gd name="T61" fmla="*/ 1 h 516"/>
                <a:gd name="T62" fmla="*/ 11 w 134"/>
                <a:gd name="T63" fmla="*/ 0 h 516"/>
                <a:gd name="T64" fmla="*/ 6 w 134"/>
                <a:gd name="T65" fmla="*/ 0 h 5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516"/>
                <a:gd name="T101" fmla="*/ 134 w 134"/>
                <a:gd name="T102" fmla="*/ 516 h 5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516">
                  <a:moveTo>
                    <a:pt x="6" y="0"/>
                  </a:moveTo>
                  <a:lnTo>
                    <a:pt x="3" y="2"/>
                  </a:lnTo>
                  <a:lnTo>
                    <a:pt x="2" y="4"/>
                  </a:lnTo>
                  <a:lnTo>
                    <a:pt x="0" y="7"/>
                  </a:lnTo>
                  <a:lnTo>
                    <a:pt x="0" y="12"/>
                  </a:lnTo>
                  <a:lnTo>
                    <a:pt x="5" y="23"/>
                  </a:lnTo>
                  <a:lnTo>
                    <a:pt x="14" y="54"/>
                  </a:lnTo>
                  <a:lnTo>
                    <a:pt x="29" y="101"/>
                  </a:lnTo>
                  <a:lnTo>
                    <a:pt x="47" y="163"/>
                  </a:lnTo>
                  <a:lnTo>
                    <a:pt x="66" y="238"/>
                  </a:lnTo>
                  <a:lnTo>
                    <a:pt x="84" y="321"/>
                  </a:lnTo>
                  <a:lnTo>
                    <a:pt x="102" y="411"/>
                  </a:lnTo>
                  <a:lnTo>
                    <a:pt x="115" y="507"/>
                  </a:lnTo>
                  <a:lnTo>
                    <a:pt x="117" y="511"/>
                  </a:lnTo>
                  <a:lnTo>
                    <a:pt x="119" y="514"/>
                  </a:lnTo>
                  <a:lnTo>
                    <a:pt x="121" y="515"/>
                  </a:lnTo>
                  <a:lnTo>
                    <a:pt x="126" y="516"/>
                  </a:lnTo>
                  <a:lnTo>
                    <a:pt x="129" y="515"/>
                  </a:lnTo>
                  <a:lnTo>
                    <a:pt x="132" y="512"/>
                  </a:lnTo>
                  <a:lnTo>
                    <a:pt x="134" y="510"/>
                  </a:lnTo>
                  <a:lnTo>
                    <a:pt x="134" y="505"/>
                  </a:lnTo>
                  <a:lnTo>
                    <a:pt x="120" y="408"/>
                  </a:lnTo>
                  <a:lnTo>
                    <a:pt x="103" y="317"/>
                  </a:lnTo>
                  <a:lnTo>
                    <a:pt x="84" y="232"/>
                  </a:lnTo>
                  <a:lnTo>
                    <a:pt x="65" y="158"/>
                  </a:lnTo>
                  <a:lnTo>
                    <a:pt x="48" y="95"/>
                  </a:lnTo>
                  <a:lnTo>
                    <a:pt x="33" y="47"/>
                  </a:lnTo>
                  <a:lnTo>
                    <a:pt x="23" y="16"/>
                  </a:lnTo>
                  <a:lnTo>
                    <a:pt x="18" y="5"/>
                  </a:lnTo>
                  <a:lnTo>
                    <a:pt x="16" y="2"/>
                  </a:lnTo>
                  <a:lnTo>
                    <a:pt x="14" y="1"/>
                  </a:lnTo>
                  <a:lnTo>
                    <a:pt x="11" y="0"/>
                  </a:lnTo>
                  <a:lnTo>
                    <a:pt x="6" y="0"/>
                  </a:lnTo>
                  <a:close/>
                </a:path>
              </a:pathLst>
            </a:custGeom>
            <a:solidFill>
              <a:srgbClr val="000000"/>
            </a:solidFill>
            <a:ln w="9525">
              <a:noFill/>
              <a:round/>
              <a:headEnd/>
              <a:tailEnd/>
            </a:ln>
          </p:spPr>
          <p:txBody>
            <a:bodyPr/>
            <a:lstStyle/>
            <a:p>
              <a:endParaRPr lang="en-US"/>
            </a:p>
          </p:txBody>
        </p:sp>
        <p:sp>
          <p:nvSpPr>
            <p:cNvPr id="14357" name="Freeform 56"/>
            <p:cNvSpPr>
              <a:spLocks/>
            </p:cNvSpPr>
            <p:nvPr/>
          </p:nvSpPr>
          <p:spPr bwMode="auto">
            <a:xfrm>
              <a:off x="4335" y="2189"/>
              <a:ext cx="488" cy="1316"/>
            </a:xfrm>
            <a:custGeom>
              <a:avLst/>
              <a:gdLst>
                <a:gd name="T0" fmla="*/ 459 w 488"/>
                <a:gd name="T1" fmla="*/ 1067 h 1316"/>
                <a:gd name="T2" fmla="*/ 410 w 488"/>
                <a:gd name="T3" fmla="*/ 924 h 1316"/>
                <a:gd name="T4" fmla="*/ 384 w 488"/>
                <a:gd name="T5" fmla="*/ 853 h 1316"/>
                <a:gd name="T6" fmla="*/ 340 w 488"/>
                <a:gd name="T7" fmla="*/ 671 h 1316"/>
                <a:gd name="T8" fmla="*/ 290 w 488"/>
                <a:gd name="T9" fmla="*/ 513 h 1316"/>
                <a:gd name="T10" fmla="*/ 263 w 488"/>
                <a:gd name="T11" fmla="*/ 436 h 1316"/>
                <a:gd name="T12" fmla="*/ 265 w 488"/>
                <a:gd name="T13" fmla="*/ 434 h 1316"/>
                <a:gd name="T14" fmla="*/ 263 w 488"/>
                <a:gd name="T15" fmla="*/ 425 h 1316"/>
                <a:gd name="T16" fmla="*/ 242 w 488"/>
                <a:gd name="T17" fmla="*/ 302 h 1316"/>
                <a:gd name="T18" fmla="*/ 248 w 488"/>
                <a:gd name="T19" fmla="*/ 139 h 1316"/>
                <a:gd name="T20" fmla="*/ 264 w 488"/>
                <a:gd name="T21" fmla="*/ 13 h 1316"/>
                <a:gd name="T22" fmla="*/ 87 w 488"/>
                <a:gd name="T23" fmla="*/ 20 h 1316"/>
                <a:gd name="T24" fmla="*/ 71 w 488"/>
                <a:gd name="T25" fmla="*/ 48 h 1316"/>
                <a:gd name="T26" fmla="*/ 70 w 488"/>
                <a:gd name="T27" fmla="*/ 48 h 1316"/>
                <a:gd name="T28" fmla="*/ 69 w 488"/>
                <a:gd name="T29" fmla="*/ 53 h 1316"/>
                <a:gd name="T30" fmla="*/ 57 w 488"/>
                <a:gd name="T31" fmla="*/ 70 h 1316"/>
                <a:gd name="T32" fmla="*/ 45 w 488"/>
                <a:gd name="T33" fmla="*/ 104 h 1316"/>
                <a:gd name="T34" fmla="*/ 78 w 488"/>
                <a:gd name="T35" fmla="*/ 153 h 1316"/>
                <a:gd name="T36" fmla="*/ 76 w 488"/>
                <a:gd name="T37" fmla="*/ 184 h 1316"/>
                <a:gd name="T38" fmla="*/ 78 w 488"/>
                <a:gd name="T39" fmla="*/ 219 h 1316"/>
                <a:gd name="T40" fmla="*/ 82 w 488"/>
                <a:gd name="T41" fmla="*/ 260 h 1316"/>
                <a:gd name="T42" fmla="*/ 92 w 488"/>
                <a:gd name="T43" fmla="*/ 342 h 1316"/>
                <a:gd name="T44" fmla="*/ 97 w 488"/>
                <a:gd name="T45" fmla="*/ 377 h 1316"/>
                <a:gd name="T46" fmla="*/ 100 w 488"/>
                <a:gd name="T47" fmla="*/ 387 h 1316"/>
                <a:gd name="T48" fmla="*/ 104 w 488"/>
                <a:gd name="T49" fmla="*/ 395 h 1316"/>
                <a:gd name="T50" fmla="*/ 110 w 488"/>
                <a:gd name="T51" fmla="*/ 418 h 1316"/>
                <a:gd name="T52" fmla="*/ 107 w 488"/>
                <a:gd name="T53" fmla="*/ 422 h 1316"/>
                <a:gd name="T54" fmla="*/ 91 w 488"/>
                <a:gd name="T55" fmla="*/ 515 h 1316"/>
                <a:gd name="T56" fmla="*/ 63 w 488"/>
                <a:gd name="T57" fmla="*/ 657 h 1316"/>
                <a:gd name="T58" fmla="*/ 45 w 488"/>
                <a:gd name="T59" fmla="*/ 830 h 1316"/>
                <a:gd name="T60" fmla="*/ 58 w 488"/>
                <a:gd name="T61" fmla="*/ 1061 h 1316"/>
                <a:gd name="T62" fmla="*/ 49 w 488"/>
                <a:gd name="T63" fmla="*/ 1144 h 1316"/>
                <a:gd name="T64" fmla="*/ 9 w 488"/>
                <a:gd name="T65" fmla="*/ 1211 h 1316"/>
                <a:gd name="T66" fmla="*/ 8 w 488"/>
                <a:gd name="T67" fmla="*/ 1265 h 1316"/>
                <a:gd name="T68" fmla="*/ 32 w 488"/>
                <a:gd name="T69" fmla="*/ 1276 h 1316"/>
                <a:gd name="T70" fmla="*/ 67 w 488"/>
                <a:gd name="T71" fmla="*/ 1285 h 1316"/>
                <a:gd name="T72" fmla="*/ 110 w 488"/>
                <a:gd name="T73" fmla="*/ 1289 h 1316"/>
                <a:gd name="T74" fmla="*/ 155 w 488"/>
                <a:gd name="T75" fmla="*/ 1286 h 1316"/>
                <a:gd name="T76" fmla="*/ 199 w 488"/>
                <a:gd name="T77" fmla="*/ 1274 h 1316"/>
                <a:gd name="T78" fmla="*/ 219 w 488"/>
                <a:gd name="T79" fmla="*/ 1282 h 1316"/>
                <a:gd name="T80" fmla="*/ 241 w 488"/>
                <a:gd name="T81" fmla="*/ 1303 h 1316"/>
                <a:gd name="T82" fmla="*/ 295 w 488"/>
                <a:gd name="T83" fmla="*/ 1314 h 1316"/>
                <a:gd name="T84" fmla="*/ 345 w 488"/>
                <a:gd name="T85" fmla="*/ 1314 h 1316"/>
                <a:gd name="T86" fmla="*/ 399 w 488"/>
                <a:gd name="T87" fmla="*/ 1308 h 1316"/>
                <a:gd name="T88" fmla="*/ 447 w 488"/>
                <a:gd name="T89" fmla="*/ 1286 h 1316"/>
                <a:gd name="T90" fmla="*/ 480 w 488"/>
                <a:gd name="T91" fmla="*/ 1246 h 1316"/>
                <a:gd name="T92" fmla="*/ 488 w 488"/>
                <a:gd name="T93" fmla="*/ 1181 h 13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8"/>
                <a:gd name="T142" fmla="*/ 0 h 1316"/>
                <a:gd name="T143" fmla="*/ 488 w 488"/>
                <a:gd name="T144" fmla="*/ 1316 h 13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8" h="1316">
                  <a:moveTo>
                    <a:pt x="484" y="1153"/>
                  </a:moveTo>
                  <a:lnTo>
                    <a:pt x="474" y="1114"/>
                  </a:lnTo>
                  <a:lnTo>
                    <a:pt x="459" y="1067"/>
                  </a:lnTo>
                  <a:lnTo>
                    <a:pt x="443" y="1018"/>
                  </a:lnTo>
                  <a:lnTo>
                    <a:pt x="426" y="969"/>
                  </a:lnTo>
                  <a:lnTo>
                    <a:pt x="410" y="924"/>
                  </a:lnTo>
                  <a:lnTo>
                    <a:pt x="397" y="887"/>
                  </a:lnTo>
                  <a:lnTo>
                    <a:pt x="388" y="862"/>
                  </a:lnTo>
                  <a:lnTo>
                    <a:pt x="384" y="853"/>
                  </a:lnTo>
                  <a:lnTo>
                    <a:pt x="372" y="792"/>
                  </a:lnTo>
                  <a:lnTo>
                    <a:pt x="357" y="731"/>
                  </a:lnTo>
                  <a:lnTo>
                    <a:pt x="340" y="671"/>
                  </a:lnTo>
                  <a:lnTo>
                    <a:pt x="324" y="615"/>
                  </a:lnTo>
                  <a:lnTo>
                    <a:pt x="307" y="562"/>
                  </a:lnTo>
                  <a:lnTo>
                    <a:pt x="290" y="513"/>
                  </a:lnTo>
                  <a:lnTo>
                    <a:pt x="275" y="471"/>
                  </a:lnTo>
                  <a:lnTo>
                    <a:pt x="262" y="438"/>
                  </a:lnTo>
                  <a:lnTo>
                    <a:pt x="263" y="436"/>
                  </a:lnTo>
                  <a:lnTo>
                    <a:pt x="264" y="435"/>
                  </a:lnTo>
                  <a:lnTo>
                    <a:pt x="265" y="434"/>
                  </a:lnTo>
                  <a:lnTo>
                    <a:pt x="264" y="431"/>
                  </a:lnTo>
                  <a:lnTo>
                    <a:pt x="264" y="427"/>
                  </a:lnTo>
                  <a:lnTo>
                    <a:pt x="263" y="425"/>
                  </a:lnTo>
                  <a:lnTo>
                    <a:pt x="262" y="422"/>
                  </a:lnTo>
                  <a:lnTo>
                    <a:pt x="249" y="361"/>
                  </a:lnTo>
                  <a:lnTo>
                    <a:pt x="242" y="302"/>
                  </a:lnTo>
                  <a:lnTo>
                    <a:pt x="241" y="245"/>
                  </a:lnTo>
                  <a:lnTo>
                    <a:pt x="243" y="189"/>
                  </a:lnTo>
                  <a:lnTo>
                    <a:pt x="248" y="139"/>
                  </a:lnTo>
                  <a:lnTo>
                    <a:pt x="255" y="91"/>
                  </a:lnTo>
                  <a:lnTo>
                    <a:pt x="260" y="49"/>
                  </a:lnTo>
                  <a:lnTo>
                    <a:pt x="264" y="13"/>
                  </a:lnTo>
                  <a:lnTo>
                    <a:pt x="97" y="0"/>
                  </a:lnTo>
                  <a:lnTo>
                    <a:pt x="93" y="6"/>
                  </a:lnTo>
                  <a:lnTo>
                    <a:pt x="87" y="20"/>
                  </a:lnTo>
                  <a:lnTo>
                    <a:pt x="78" y="36"/>
                  </a:lnTo>
                  <a:lnTo>
                    <a:pt x="71" y="48"/>
                  </a:lnTo>
                  <a:lnTo>
                    <a:pt x="70" y="48"/>
                  </a:lnTo>
                  <a:lnTo>
                    <a:pt x="69" y="49"/>
                  </a:lnTo>
                  <a:lnTo>
                    <a:pt x="69" y="52"/>
                  </a:lnTo>
                  <a:lnTo>
                    <a:pt x="69" y="53"/>
                  </a:lnTo>
                  <a:lnTo>
                    <a:pt x="64" y="62"/>
                  </a:lnTo>
                  <a:lnTo>
                    <a:pt x="57" y="70"/>
                  </a:lnTo>
                  <a:lnTo>
                    <a:pt x="51" y="80"/>
                  </a:lnTo>
                  <a:lnTo>
                    <a:pt x="46" y="91"/>
                  </a:lnTo>
                  <a:lnTo>
                    <a:pt x="45" y="104"/>
                  </a:lnTo>
                  <a:lnTo>
                    <a:pt x="49" y="117"/>
                  </a:lnTo>
                  <a:lnTo>
                    <a:pt x="60" y="134"/>
                  </a:lnTo>
                  <a:lnTo>
                    <a:pt x="78" y="153"/>
                  </a:lnTo>
                  <a:lnTo>
                    <a:pt x="76" y="162"/>
                  </a:lnTo>
                  <a:lnTo>
                    <a:pt x="76" y="173"/>
                  </a:lnTo>
                  <a:lnTo>
                    <a:pt x="76" y="184"/>
                  </a:lnTo>
                  <a:lnTo>
                    <a:pt x="76" y="189"/>
                  </a:lnTo>
                  <a:lnTo>
                    <a:pt x="76" y="201"/>
                  </a:lnTo>
                  <a:lnTo>
                    <a:pt x="78" y="219"/>
                  </a:lnTo>
                  <a:lnTo>
                    <a:pt x="79" y="236"/>
                  </a:lnTo>
                  <a:lnTo>
                    <a:pt x="80" y="245"/>
                  </a:lnTo>
                  <a:lnTo>
                    <a:pt x="82" y="260"/>
                  </a:lnTo>
                  <a:lnTo>
                    <a:pt x="86" y="293"/>
                  </a:lnTo>
                  <a:lnTo>
                    <a:pt x="90" y="325"/>
                  </a:lnTo>
                  <a:lnTo>
                    <a:pt x="92" y="342"/>
                  </a:lnTo>
                  <a:lnTo>
                    <a:pt x="93" y="350"/>
                  </a:lnTo>
                  <a:lnTo>
                    <a:pt x="96" y="362"/>
                  </a:lnTo>
                  <a:lnTo>
                    <a:pt x="97" y="377"/>
                  </a:lnTo>
                  <a:lnTo>
                    <a:pt x="98" y="388"/>
                  </a:lnTo>
                  <a:lnTo>
                    <a:pt x="99" y="388"/>
                  </a:lnTo>
                  <a:lnTo>
                    <a:pt x="100" y="387"/>
                  </a:lnTo>
                  <a:lnTo>
                    <a:pt x="101" y="387"/>
                  </a:lnTo>
                  <a:lnTo>
                    <a:pt x="104" y="395"/>
                  </a:lnTo>
                  <a:lnTo>
                    <a:pt x="106" y="403"/>
                  </a:lnTo>
                  <a:lnTo>
                    <a:pt x="108" y="410"/>
                  </a:lnTo>
                  <a:lnTo>
                    <a:pt x="110" y="418"/>
                  </a:lnTo>
                  <a:lnTo>
                    <a:pt x="109" y="420"/>
                  </a:lnTo>
                  <a:lnTo>
                    <a:pt x="108" y="421"/>
                  </a:lnTo>
                  <a:lnTo>
                    <a:pt x="107" y="422"/>
                  </a:lnTo>
                  <a:lnTo>
                    <a:pt x="100" y="470"/>
                  </a:lnTo>
                  <a:lnTo>
                    <a:pt x="91" y="515"/>
                  </a:lnTo>
                  <a:lnTo>
                    <a:pt x="82" y="562"/>
                  </a:lnTo>
                  <a:lnTo>
                    <a:pt x="72" y="608"/>
                  </a:lnTo>
                  <a:lnTo>
                    <a:pt x="63" y="657"/>
                  </a:lnTo>
                  <a:lnTo>
                    <a:pt x="55" y="708"/>
                  </a:lnTo>
                  <a:lnTo>
                    <a:pt x="48" y="766"/>
                  </a:lnTo>
                  <a:lnTo>
                    <a:pt x="45" y="830"/>
                  </a:lnTo>
                  <a:lnTo>
                    <a:pt x="45" y="891"/>
                  </a:lnTo>
                  <a:lnTo>
                    <a:pt x="49" y="976"/>
                  </a:lnTo>
                  <a:lnTo>
                    <a:pt x="58" y="1061"/>
                  </a:lnTo>
                  <a:lnTo>
                    <a:pt x="70" y="1121"/>
                  </a:lnTo>
                  <a:lnTo>
                    <a:pt x="62" y="1129"/>
                  </a:lnTo>
                  <a:lnTo>
                    <a:pt x="49" y="1144"/>
                  </a:lnTo>
                  <a:lnTo>
                    <a:pt x="36" y="1164"/>
                  </a:lnTo>
                  <a:lnTo>
                    <a:pt x="21" y="1187"/>
                  </a:lnTo>
                  <a:lnTo>
                    <a:pt x="9" y="1211"/>
                  </a:lnTo>
                  <a:lnTo>
                    <a:pt x="1" y="1233"/>
                  </a:lnTo>
                  <a:lnTo>
                    <a:pt x="0" y="1252"/>
                  </a:lnTo>
                  <a:lnTo>
                    <a:pt x="8" y="1265"/>
                  </a:lnTo>
                  <a:lnTo>
                    <a:pt x="14" y="1269"/>
                  </a:lnTo>
                  <a:lnTo>
                    <a:pt x="22" y="1273"/>
                  </a:lnTo>
                  <a:lnTo>
                    <a:pt x="32" y="1276"/>
                  </a:lnTo>
                  <a:lnTo>
                    <a:pt x="43" y="1279"/>
                  </a:lnTo>
                  <a:lnTo>
                    <a:pt x="55" y="1283"/>
                  </a:lnTo>
                  <a:lnTo>
                    <a:pt x="67" y="1285"/>
                  </a:lnTo>
                  <a:lnTo>
                    <a:pt x="81" y="1287"/>
                  </a:lnTo>
                  <a:lnTo>
                    <a:pt x="96" y="1289"/>
                  </a:lnTo>
                  <a:lnTo>
                    <a:pt x="110" y="1289"/>
                  </a:lnTo>
                  <a:lnTo>
                    <a:pt x="125" y="1289"/>
                  </a:lnTo>
                  <a:lnTo>
                    <a:pt x="141" y="1287"/>
                  </a:lnTo>
                  <a:lnTo>
                    <a:pt x="155" y="1286"/>
                  </a:lnTo>
                  <a:lnTo>
                    <a:pt x="170" y="1283"/>
                  </a:lnTo>
                  <a:lnTo>
                    <a:pt x="185" y="1278"/>
                  </a:lnTo>
                  <a:lnTo>
                    <a:pt x="199" y="1274"/>
                  </a:lnTo>
                  <a:lnTo>
                    <a:pt x="213" y="1267"/>
                  </a:lnTo>
                  <a:lnTo>
                    <a:pt x="215" y="1275"/>
                  </a:lnTo>
                  <a:lnTo>
                    <a:pt x="219" y="1282"/>
                  </a:lnTo>
                  <a:lnTo>
                    <a:pt x="224" y="1290"/>
                  </a:lnTo>
                  <a:lnTo>
                    <a:pt x="231" y="1296"/>
                  </a:lnTo>
                  <a:lnTo>
                    <a:pt x="241" y="1303"/>
                  </a:lnTo>
                  <a:lnTo>
                    <a:pt x="256" y="1309"/>
                  </a:lnTo>
                  <a:lnTo>
                    <a:pt x="273" y="1312"/>
                  </a:lnTo>
                  <a:lnTo>
                    <a:pt x="295" y="1314"/>
                  </a:lnTo>
                  <a:lnTo>
                    <a:pt x="311" y="1316"/>
                  </a:lnTo>
                  <a:lnTo>
                    <a:pt x="328" y="1316"/>
                  </a:lnTo>
                  <a:lnTo>
                    <a:pt x="345" y="1314"/>
                  </a:lnTo>
                  <a:lnTo>
                    <a:pt x="363" y="1313"/>
                  </a:lnTo>
                  <a:lnTo>
                    <a:pt x="381" y="1311"/>
                  </a:lnTo>
                  <a:lnTo>
                    <a:pt x="399" y="1308"/>
                  </a:lnTo>
                  <a:lnTo>
                    <a:pt x="416" y="1302"/>
                  </a:lnTo>
                  <a:lnTo>
                    <a:pt x="432" y="1295"/>
                  </a:lnTo>
                  <a:lnTo>
                    <a:pt x="447" y="1286"/>
                  </a:lnTo>
                  <a:lnTo>
                    <a:pt x="460" y="1275"/>
                  </a:lnTo>
                  <a:lnTo>
                    <a:pt x="471" y="1261"/>
                  </a:lnTo>
                  <a:lnTo>
                    <a:pt x="480" y="1246"/>
                  </a:lnTo>
                  <a:lnTo>
                    <a:pt x="486" y="1228"/>
                  </a:lnTo>
                  <a:lnTo>
                    <a:pt x="488" y="1206"/>
                  </a:lnTo>
                  <a:lnTo>
                    <a:pt x="488" y="1181"/>
                  </a:lnTo>
                  <a:lnTo>
                    <a:pt x="484" y="1153"/>
                  </a:lnTo>
                  <a:close/>
                </a:path>
              </a:pathLst>
            </a:custGeom>
            <a:solidFill>
              <a:srgbClr val="FFFFFF"/>
            </a:solidFill>
            <a:ln w="9525">
              <a:noFill/>
              <a:round/>
              <a:headEnd/>
              <a:tailEnd/>
            </a:ln>
          </p:spPr>
          <p:txBody>
            <a:bodyPr/>
            <a:lstStyle/>
            <a:p>
              <a:endParaRPr lang="en-US"/>
            </a:p>
          </p:txBody>
        </p:sp>
        <p:sp>
          <p:nvSpPr>
            <p:cNvPr id="14358" name="Freeform 57"/>
            <p:cNvSpPr>
              <a:spLocks/>
            </p:cNvSpPr>
            <p:nvPr/>
          </p:nvSpPr>
          <p:spPr bwMode="auto">
            <a:xfrm>
              <a:off x="4325" y="2180"/>
              <a:ext cx="508" cy="1334"/>
            </a:xfrm>
            <a:custGeom>
              <a:avLst/>
              <a:gdLst>
                <a:gd name="T0" fmla="*/ 417 w 508"/>
                <a:gd name="T1" fmla="*/ 897 h 1334"/>
                <a:gd name="T2" fmla="*/ 327 w 508"/>
                <a:gd name="T3" fmla="*/ 573 h 1334"/>
                <a:gd name="T4" fmla="*/ 284 w 508"/>
                <a:gd name="T5" fmla="*/ 444 h 1334"/>
                <a:gd name="T6" fmla="*/ 270 w 508"/>
                <a:gd name="T7" fmla="*/ 387 h 1334"/>
                <a:gd name="T8" fmla="*/ 275 w 508"/>
                <a:gd name="T9" fmla="*/ 91 h 1334"/>
                <a:gd name="T10" fmla="*/ 283 w 508"/>
                <a:gd name="T11" fmla="*/ 19 h 1334"/>
                <a:gd name="T12" fmla="*/ 108 w 508"/>
                <a:gd name="T13" fmla="*/ 0 h 1334"/>
                <a:gd name="T14" fmla="*/ 72 w 508"/>
                <a:gd name="T15" fmla="*/ 54 h 1334"/>
                <a:gd name="T16" fmla="*/ 63 w 508"/>
                <a:gd name="T17" fmla="*/ 70 h 1334"/>
                <a:gd name="T18" fmla="*/ 63 w 508"/>
                <a:gd name="T19" fmla="*/ 149 h 1334"/>
                <a:gd name="T20" fmla="*/ 79 w 508"/>
                <a:gd name="T21" fmla="*/ 227 h 1334"/>
                <a:gd name="T22" fmla="*/ 99 w 508"/>
                <a:gd name="T23" fmla="*/ 398 h 1334"/>
                <a:gd name="T24" fmla="*/ 109 w 508"/>
                <a:gd name="T25" fmla="*/ 422 h 1334"/>
                <a:gd name="T26" fmla="*/ 108 w 508"/>
                <a:gd name="T27" fmla="*/ 431 h 1334"/>
                <a:gd name="T28" fmla="*/ 108 w 508"/>
                <a:gd name="T29" fmla="*/ 431 h 1334"/>
                <a:gd name="T30" fmla="*/ 108 w 508"/>
                <a:gd name="T31" fmla="*/ 432 h 1334"/>
                <a:gd name="T32" fmla="*/ 64 w 508"/>
                <a:gd name="T33" fmla="*/ 659 h 1334"/>
                <a:gd name="T34" fmla="*/ 44 w 508"/>
                <a:gd name="T35" fmla="*/ 847 h 1334"/>
                <a:gd name="T36" fmla="*/ 55 w 508"/>
                <a:gd name="T37" fmla="*/ 983 h 1334"/>
                <a:gd name="T38" fmla="*/ 64 w 508"/>
                <a:gd name="T39" fmla="*/ 855 h 1334"/>
                <a:gd name="T40" fmla="*/ 73 w 508"/>
                <a:gd name="T41" fmla="*/ 726 h 1334"/>
                <a:gd name="T42" fmla="*/ 115 w 508"/>
                <a:gd name="T43" fmla="*/ 505 h 1334"/>
                <a:gd name="T44" fmla="*/ 127 w 508"/>
                <a:gd name="T45" fmla="*/ 433 h 1334"/>
                <a:gd name="T46" fmla="*/ 130 w 508"/>
                <a:gd name="T47" fmla="*/ 424 h 1334"/>
                <a:gd name="T48" fmla="*/ 114 w 508"/>
                <a:gd name="T49" fmla="*/ 366 h 1334"/>
                <a:gd name="T50" fmla="*/ 99 w 508"/>
                <a:gd name="T51" fmla="*/ 243 h 1334"/>
                <a:gd name="T52" fmla="*/ 97 w 508"/>
                <a:gd name="T53" fmla="*/ 162 h 1334"/>
                <a:gd name="T54" fmla="*/ 66 w 508"/>
                <a:gd name="T55" fmla="*/ 118 h 1334"/>
                <a:gd name="T56" fmla="*/ 88 w 508"/>
                <a:gd name="T57" fmla="*/ 65 h 1334"/>
                <a:gd name="T58" fmla="*/ 93 w 508"/>
                <a:gd name="T59" fmla="*/ 53 h 1334"/>
                <a:gd name="T60" fmla="*/ 161 w 508"/>
                <a:gd name="T61" fmla="*/ 23 h 1334"/>
                <a:gd name="T62" fmla="*/ 259 w 508"/>
                <a:gd name="T63" fmla="*/ 64 h 1334"/>
                <a:gd name="T64" fmla="*/ 242 w 508"/>
                <a:gd name="T65" fmla="*/ 307 h 1334"/>
                <a:gd name="T66" fmla="*/ 262 w 508"/>
                <a:gd name="T67" fmla="*/ 438 h 1334"/>
                <a:gd name="T68" fmla="*/ 262 w 508"/>
                <a:gd name="T69" fmla="*/ 447 h 1334"/>
                <a:gd name="T70" fmla="*/ 291 w 508"/>
                <a:gd name="T71" fmla="*/ 526 h 1334"/>
                <a:gd name="T72" fmla="*/ 389 w 508"/>
                <a:gd name="T73" fmla="*/ 874 h 1334"/>
                <a:gd name="T74" fmla="*/ 485 w 508"/>
                <a:gd name="T75" fmla="*/ 1163 h 1334"/>
                <a:gd name="T76" fmla="*/ 425 w 508"/>
                <a:gd name="T77" fmla="*/ 1302 h 1334"/>
                <a:gd name="T78" fmla="*/ 266 w 508"/>
                <a:gd name="T79" fmla="*/ 1308 h 1334"/>
                <a:gd name="T80" fmla="*/ 231 w 508"/>
                <a:gd name="T81" fmla="*/ 1273 h 1334"/>
                <a:gd name="T82" fmla="*/ 218 w 508"/>
                <a:gd name="T83" fmla="*/ 1268 h 1334"/>
                <a:gd name="T84" fmla="*/ 121 w 508"/>
                <a:gd name="T85" fmla="*/ 1288 h 1334"/>
                <a:gd name="T86" fmla="*/ 37 w 508"/>
                <a:gd name="T87" fmla="*/ 1274 h 1334"/>
                <a:gd name="T88" fmla="*/ 19 w 508"/>
                <a:gd name="T89" fmla="*/ 1255 h 1334"/>
                <a:gd name="T90" fmla="*/ 49 w 508"/>
                <a:gd name="T91" fmla="*/ 1186 h 1334"/>
                <a:gd name="T92" fmla="*/ 90 w 508"/>
                <a:gd name="T93" fmla="*/ 1133 h 1334"/>
                <a:gd name="T94" fmla="*/ 77 w 508"/>
                <a:gd name="T95" fmla="*/ 1070 h 1334"/>
                <a:gd name="T96" fmla="*/ 53 w 508"/>
                <a:gd name="T97" fmla="*/ 1023 h 1334"/>
                <a:gd name="T98" fmla="*/ 28 w 508"/>
                <a:gd name="T99" fmla="*/ 1184 h 1334"/>
                <a:gd name="T100" fmla="*/ 0 w 508"/>
                <a:gd name="T101" fmla="*/ 1255 h 1334"/>
                <a:gd name="T102" fmla="*/ 28 w 508"/>
                <a:gd name="T103" fmla="*/ 1290 h 1334"/>
                <a:gd name="T104" fmla="*/ 115 w 508"/>
                <a:gd name="T105" fmla="*/ 1307 h 1334"/>
                <a:gd name="T106" fmla="*/ 218 w 508"/>
                <a:gd name="T107" fmla="*/ 1288 h 1334"/>
                <a:gd name="T108" fmla="*/ 287 w 508"/>
                <a:gd name="T109" fmla="*/ 1331 h 1334"/>
                <a:gd name="T110" fmla="*/ 453 w 508"/>
                <a:gd name="T111" fmla="*/ 1309 h 1334"/>
                <a:gd name="T112" fmla="*/ 508 w 508"/>
                <a:gd name="T113" fmla="*/ 1196 h 13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8"/>
                <a:gd name="T172" fmla="*/ 0 h 1334"/>
                <a:gd name="T173" fmla="*/ 508 w 508"/>
                <a:gd name="T174" fmla="*/ 1334 h 13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8" h="1334">
                  <a:moveTo>
                    <a:pt x="503" y="1160"/>
                  </a:moveTo>
                  <a:lnTo>
                    <a:pt x="493" y="1121"/>
                  </a:lnTo>
                  <a:lnTo>
                    <a:pt x="479" y="1075"/>
                  </a:lnTo>
                  <a:lnTo>
                    <a:pt x="463" y="1027"/>
                  </a:lnTo>
                  <a:lnTo>
                    <a:pt x="446" y="978"/>
                  </a:lnTo>
                  <a:lnTo>
                    <a:pt x="431" y="934"/>
                  </a:lnTo>
                  <a:lnTo>
                    <a:pt x="417" y="897"/>
                  </a:lnTo>
                  <a:lnTo>
                    <a:pt x="408" y="870"/>
                  </a:lnTo>
                  <a:lnTo>
                    <a:pt x="404" y="859"/>
                  </a:lnTo>
                  <a:lnTo>
                    <a:pt x="391" y="799"/>
                  </a:lnTo>
                  <a:lnTo>
                    <a:pt x="376" y="740"/>
                  </a:lnTo>
                  <a:lnTo>
                    <a:pt x="361" y="681"/>
                  </a:lnTo>
                  <a:lnTo>
                    <a:pt x="344" y="625"/>
                  </a:lnTo>
                  <a:lnTo>
                    <a:pt x="327" y="573"/>
                  </a:lnTo>
                  <a:lnTo>
                    <a:pt x="311" y="526"/>
                  </a:lnTo>
                  <a:lnTo>
                    <a:pt x="296" y="484"/>
                  </a:lnTo>
                  <a:lnTo>
                    <a:pt x="283" y="449"/>
                  </a:lnTo>
                  <a:lnTo>
                    <a:pt x="284" y="448"/>
                  </a:lnTo>
                  <a:lnTo>
                    <a:pt x="284" y="447"/>
                  </a:lnTo>
                  <a:lnTo>
                    <a:pt x="284" y="445"/>
                  </a:lnTo>
                  <a:lnTo>
                    <a:pt x="284" y="444"/>
                  </a:lnTo>
                  <a:lnTo>
                    <a:pt x="284" y="443"/>
                  </a:lnTo>
                  <a:lnTo>
                    <a:pt x="284" y="442"/>
                  </a:lnTo>
                  <a:lnTo>
                    <a:pt x="284" y="441"/>
                  </a:lnTo>
                  <a:lnTo>
                    <a:pt x="282" y="432"/>
                  </a:lnTo>
                  <a:lnTo>
                    <a:pt x="281" y="429"/>
                  </a:lnTo>
                  <a:lnTo>
                    <a:pt x="270" y="387"/>
                  </a:lnTo>
                  <a:lnTo>
                    <a:pt x="265" y="346"/>
                  </a:lnTo>
                  <a:lnTo>
                    <a:pt x="261" y="306"/>
                  </a:lnTo>
                  <a:lnTo>
                    <a:pt x="260" y="266"/>
                  </a:lnTo>
                  <a:lnTo>
                    <a:pt x="261" y="219"/>
                  </a:lnTo>
                  <a:lnTo>
                    <a:pt x="265" y="173"/>
                  </a:lnTo>
                  <a:lnTo>
                    <a:pt x="269" y="131"/>
                  </a:lnTo>
                  <a:lnTo>
                    <a:pt x="275" y="91"/>
                  </a:lnTo>
                  <a:lnTo>
                    <a:pt x="283" y="23"/>
                  </a:lnTo>
                  <a:lnTo>
                    <a:pt x="283" y="22"/>
                  </a:lnTo>
                  <a:lnTo>
                    <a:pt x="283" y="21"/>
                  </a:lnTo>
                  <a:lnTo>
                    <a:pt x="283" y="19"/>
                  </a:lnTo>
                  <a:lnTo>
                    <a:pt x="282" y="18"/>
                  </a:lnTo>
                  <a:lnTo>
                    <a:pt x="281" y="17"/>
                  </a:lnTo>
                  <a:lnTo>
                    <a:pt x="279" y="15"/>
                  </a:lnTo>
                  <a:lnTo>
                    <a:pt x="278" y="14"/>
                  </a:lnTo>
                  <a:lnTo>
                    <a:pt x="276" y="13"/>
                  </a:lnTo>
                  <a:lnTo>
                    <a:pt x="275" y="13"/>
                  </a:lnTo>
                  <a:lnTo>
                    <a:pt x="108" y="0"/>
                  </a:lnTo>
                  <a:lnTo>
                    <a:pt x="105" y="0"/>
                  </a:lnTo>
                  <a:lnTo>
                    <a:pt x="102" y="1"/>
                  </a:lnTo>
                  <a:lnTo>
                    <a:pt x="100" y="3"/>
                  </a:lnTo>
                  <a:lnTo>
                    <a:pt x="98" y="5"/>
                  </a:lnTo>
                  <a:lnTo>
                    <a:pt x="77" y="44"/>
                  </a:lnTo>
                  <a:lnTo>
                    <a:pt x="72" y="53"/>
                  </a:lnTo>
                  <a:lnTo>
                    <a:pt x="72" y="54"/>
                  </a:lnTo>
                  <a:lnTo>
                    <a:pt x="71" y="56"/>
                  </a:lnTo>
                  <a:lnTo>
                    <a:pt x="70" y="57"/>
                  </a:lnTo>
                  <a:lnTo>
                    <a:pt x="70" y="58"/>
                  </a:lnTo>
                  <a:lnTo>
                    <a:pt x="68" y="59"/>
                  </a:lnTo>
                  <a:lnTo>
                    <a:pt x="66" y="64"/>
                  </a:lnTo>
                  <a:lnTo>
                    <a:pt x="64" y="67"/>
                  </a:lnTo>
                  <a:lnTo>
                    <a:pt x="63" y="70"/>
                  </a:lnTo>
                  <a:lnTo>
                    <a:pt x="57" y="78"/>
                  </a:lnTo>
                  <a:lnTo>
                    <a:pt x="50" y="87"/>
                  </a:lnTo>
                  <a:lnTo>
                    <a:pt x="47" y="97"/>
                  </a:lnTo>
                  <a:lnTo>
                    <a:pt x="45" y="109"/>
                  </a:lnTo>
                  <a:lnTo>
                    <a:pt x="47" y="120"/>
                  </a:lnTo>
                  <a:lnTo>
                    <a:pt x="53" y="134"/>
                  </a:lnTo>
                  <a:lnTo>
                    <a:pt x="63" y="149"/>
                  </a:lnTo>
                  <a:lnTo>
                    <a:pt x="77" y="166"/>
                  </a:lnTo>
                  <a:lnTo>
                    <a:pt x="77" y="173"/>
                  </a:lnTo>
                  <a:lnTo>
                    <a:pt x="77" y="185"/>
                  </a:lnTo>
                  <a:lnTo>
                    <a:pt x="77" y="194"/>
                  </a:lnTo>
                  <a:lnTo>
                    <a:pt x="77" y="198"/>
                  </a:lnTo>
                  <a:lnTo>
                    <a:pt x="77" y="207"/>
                  </a:lnTo>
                  <a:lnTo>
                    <a:pt x="79" y="227"/>
                  </a:lnTo>
                  <a:lnTo>
                    <a:pt x="80" y="246"/>
                  </a:lnTo>
                  <a:lnTo>
                    <a:pt x="80" y="255"/>
                  </a:lnTo>
                  <a:lnTo>
                    <a:pt x="82" y="269"/>
                  </a:lnTo>
                  <a:lnTo>
                    <a:pt x="86" y="303"/>
                  </a:lnTo>
                  <a:lnTo>
                    <a:pt x="91" y="337"/>
                  </a:lnTo>
                  <a:lnTo>
                    <a:pt x="93" y="352"/>
                  </a:lnTo>
                  <a:lnTo>
                    <a:pt x="99" y="398"/>
                  </a:lnTo>
                  <a:lnTo>
                    <a:pt x="99" y="399"/>
                  </a:lnTo>
                  <a:lnTo>
                    <a:pt x="100" y="401"/>
                  </a:lnTo>
                  <a:lnTo>
                    <a:pt x="102" y="403"/>
                  </a:lnTo>
                  <a:lnTo>
                    <a:pt x="103" y="404"/>
                  </a:lnTo>
                  <a:lnTo>
                    <a:pt x="106" y="409"/>
                  </a:lnTo>
                  <a:lnTo>
                    <a:pt x="107" y="416"/>
                  </a:lnTo>
                  <a:lnTo>
                    <a:pt x="109" y="422"/>
                  </a:lnTo>
                  <a:lnTo>
                    <a:pt x="110" y="426"/>
                  </a:lnTo>
                  <a:lnTo>
                    <a:pt x="109" y="427"/>
                  </a:lnTo>
                  <a:lnTo>
                    <a:pt x="109" y="429"/>
                  </a:lnTo>
                  <a:lnTo>
                    <a:pt x="108" y="430"/>
                  </a:lnTo>
                  <a:lnTo>
                    <a:pt x="108" y="431"/>
                  </a:lnTo>
                  <a:lnTo>
                    <a:pt x="108" y="430"/>
                  </a:lnTo>
                  <a:lnTo>
                    <a:pt x="108" y="431"/>
                  </a:lnTo>
                  <a:lnTo>
                    <a:pt x="108" y="432"/>
                  </a:lnTo>
                  <a:lnTo>
                    <a:pt x="102" y="467"/>
                  </a:lnTo>
                  <a:lnTo>
                    <a:pt x="97" y="502"/>
                  </a:lnTo>
                  <a:lnTo>
                    <a:pt x="90" y="536"/>
                  </a:lnTo>
                  <a:lnTo>
                    <a:pt x="82" y="570"/>
                  </a:lnTo>
                  <a:lnTo>
                    <a:pt x="76" y="599"/>
                  </a:lnTo>
                  <a:lnTo>
                    <a:pt x="70" y="628"/>
                  </a:lnTo>
                  <a:lnTo>
                    <a:pt x="64" y="659"/>
                  </a:lnTo>
                  <a:lnTo>
                    <a:pt x="58" y="690"/>
                  </a:lnTo>
                  <a:lnTo>
                    <a:pt x="54" y="724"/>
                  </a:lnTo>
                  <a:lnTo>
                    <a:pt x="49" y="760"/>
                  </a:lnTo>
                  <a:lnTo>
                    <a:pt x="46" y="799"/>
                  </a:lnTo>
                  <a:lnTo>
                    <a:pt x="44" y="839"/>
                  </a:lnTo>
                  <a:lnTo>
                    <a:pt x="44" y="843"/>
                  </a:lnTo>
                  <a:lnTo>
                    <a:pt x="44" y="847"/>
                  </a:lnTo>
                  <a:lnTo>
                    <a:pt x="44" y="851"/>
                  </a:lnTo>
                  <a:lnTo>
                    <a:pt x="44" y="855"/>
                  </a:lnTo>
                  <a:lnTo>
                    <a:pt x="44" y="880"/>
                  </a:lnTo>
                  <a:lnTo>
                    <a:pt x="45" y="910"/>
                  </a:lnTo>
                  <a:lnTo>
                    <a:pt x="47" y="944"/>
                  </a:lnTo>
                  <a:lnTo>
                    <a:pt x="49" y="980"/>
                  </a:lnTo>
                  <a:lnTo>
                    <a:pt x="55" y="983"/>
                  </a:lnTo>
                  <a:lnTo>
                    <a:pt x="59" y="984"/>
                  </a:lnTo>
                  <a:lnTo>
                    <a:pt x="65" y="986"/>
                  </a:lnTo>
                  <a:lnTo>
                    <a:pt x="70" y="988"/>
                  </a:lnTo>
                  <a:lnTo>
                    <a:pt x="67" y="950"/>
                  </a:lnTo>
                  <a:lnTo>
                    <a:pt x="65" y="914"/>
                  </a:lnTo>
                  <a:lnTo>
                    <a:pt x="64" y="881"/>
                  </a:lnTo>
                  <a:lnTo>
                    <a:pt x="64" y="855"/>
                  </a:lnTo>
                  <a:lnTo>
                    <a:pt x="64" y="851"/>
                  </a:lnTo>
                  <a:lnTo>
                    <a:pt x="64" y="847"/>
                  </a:lnTo>
                  <a:lnTo>
                    <a:pt x="64" y="844"/>
                  </a:lnTo>
                  <a:lnTo>
                    <a:pt x="64" y="840"/>
                  </a:lnTo>
                  <a:lnTo>
                    <a:pt x="66" y="800"/>
                  </a:lnTo>
                  <a:lnTo>
                    <a:pt x="68" y="761"/>
                  </a:lnTo>
                  <a:lnTo>
                    <a:pt x="73" y="726"/>
                  </a:lnTo>
                  <a:lnTo>
                    <a:pt x="77" y="694"/>
                  </a:lnTo>
                  <a:lnTo>
                    <a:pt x="83" y="662"/>
                  </a:lnTo>
                  <a:lnTo>
                    <a:pt x="89" y="632"/>
                  </a:lnTo>
                  <a:lnTo>
                    <a:pt x="94" y="602"/>
                  </a:lnTo>
                  <a:lnTo>
                    <a:pt x="101" y="574"/>
                  </a:lnTo>
                  <a:lnTo>
                    <a:pt x="108" y="540"/>
                  </a:lnTo>
                  <a:lnTo>
                    <a:pt x="115" y="505"/>
                  </a:lnTo>
                  <a:lnTo>
                    <a:pt x="121" y="471"/>
                  </a:lnTo>
                  <a:lnTo>
                    <a:pt x="126" y="435"/>
                  </a:lnTo>
                  <a:lnTo>
                    <a:pt x="126" y="434"/>
                  </a:lnTo>
                  <a:lnTo>
                    <a:pt x="127" y="433"/>
                  </a:lnTo>
                  <a:lnTo>
                    <a:pt x="129" y="431"/>
                  </a:lnTo>
                  <a:lnTo>
                    <a:pt x="130" y="430"/>
                  </a:lnTo>
                  <a:lnTo>
                    <a:pt x="130" y="427"/>
                  </a:lnTo>
                  <a:lnTo>
                    <a:pt x="130" y="426"/>
                  </a:lnTo>
                  <a:lnTo>
                    <a:pt x="130" y="425"/>
                  </a:lnTo>
                  <a:lnTo>
                    <a:pt x="130" y="424"/>
                  </a:lnTo>
                  <a:lnTo>
                    <a:pt x="120" y="394"/>
                  </a:lnTo>
                  <a:lnTo>
                    <a:pt x="119" y="392"/>
                  </a:lnTo>
                  <a:lnTo>
                    <a:pt x="119" y="391"/>
                  </a:lnTo>
                  <a:lnTo>
                    <a:pt x="118" y="391"/>
                  </a:lnTo>
                  <a:lnTo>
                    <a:pt x="117" y="390"/>
                  </a:lnTo>
                  <a:lnTo>
                    <a:pt x="116" y="380"/>
                  </a:lnTo>
                  <a:lnTo>
                    <a:pt x="114" y="366"/>
                  </a:lnTo>
                  <a:lnTo>
                    <a:pt x="112" y="354"/>
                  </a:lnTo>
                  <a:lnTo>
                    <a:pt x="111" y="350"/>
                  </a:lnTo>
                  <a:lnTo>
                    <a:pt x="109" y="335"/>
                  </a:lnTo>
                  <a:lnTo>
                    <a:pt x="106" y="301"/>
                  </a:lnTo>
                  <a:lnTo>
                    <a:pt x="101" y="267"/>
                  </a:lnTo>
                  <a:lnTo>
                    <a:pt x="99" y="252"/>
                  </a:lnTo>
                  <a:lnTo>
                    <a:pt x="99" y="243"/>
                  </a:lnTo>
                  <a:lnTo>
                    <a:pt x="98" y="225"/>
                  </a:lnTo>
                  <a:lnTo>
                    <a:pt x="96" y="206"/>
                  </a:lnTo>
                  <a:lnTo>
                    <a:pt x="96" y="198"/>
                  </a:lnTo>
                  <a:lnTo>
                    <a:pt x="96" y="193"/>
                  </a:lnTo>
                  <a:lnTo>
                    <a:pt x="97" y="180"/>
                  </a:lnTo>
                  <a:lnTo>
                    <a:pt x="97" y="168"/>
                  </a:lnTo>
                  <a:lnTo>
                    <a:pt x="97" y="162"/>
                  </a:lnTo>
                  <a:lnTo>
                    <a:pt x="97" y="160"/>
                  </a:lnTo>
                  <a:lnTo>
                    <a:pt x="96" y="158"/>
                  </a:lnTo>
                  <a:lnTo>
                    <a:pt x="94" y="157"/>
                  </a:lnTo>
                  <a:lnTo>
                    <a:pt x="93" y="154"/>
                  </a:lnTo>
                  <a:lnTo>
                    <a:pt x="80" y="141"/>
                  </a:lnTo>
                  <a:lnTo>
                    <a:pt x="71" y="128"/>
                  </a:lnTo>
                  <a:lnTo>
                    <a:pt x="66" y="118"/>
                  </a:lnTo>
                  <a:lnTo>
                    <a:pt x="65" y="109"/>
                  </a:lnTo>
                  <a:lnTo>
                    <a:pt x="66" y="101"/>
                  </a:lnTo>
                  <a:lnTo>
                    <a:pt x="68" y="94"/>
                  </a:lnTo>
                  <a:lnTo>
                    <a:pt x="73" y="88"/>
                  </a:lnTo>
                  <a:lnTo>
                    <a:pt x="77" y="81"/>
                  </a:lnTo>
                  <a:lnTo>
                    <a:pt x="86" y="66"/>
                  </a:lnTo>
                  <a:lnTo>
                    <a:pt x="88" y="65"/>
                  </a:lnTo>
                  <a:lnTo>
                    <a:pt x="88" y="63"/>
                  </a:lnTo>
                  <a:lnTo>
                    <a:pt x="89" y="62"/>
                  </a:lnTo>
                  <a:lnTo>
                    <a:pt x="89" y="61"/>
                  </a:lnTo>
                  <a:lnTo>
                    <a:pt x="90" y="59"/>
                  </a:lnTo>
                  <a:lnTo>
                    <a:pt x="91" y="57"/>
                  </a:lnTo>
                  <a:lnTo>
                    <a:pt x="92" y="54"/>
                  </a:lnTo>
                  <a:lnTo>
                    <a:pt x="93" y="53"/>
                  </a:lnTo>
                  <a:lnTo>
                    <a:pt x="100" y="40"/>
                  </a:lnTo>
                  <a:lnTo>
                    <a:pt x="106" y="31"/>
                  </a:lnTo>
                  <a:lnTo>
                    <a:pt x="109" y="24"/>
                  </a:lnTo>
                  <a:lnTo>
                    <a:pt x="112" y="19"/>
                  </a:lnTo>
                  <a:lnTo>
                    <a:pt x="121" y="20"/>
                  </a:lnTo>
                  <a:lnTo>
                    <a:pt x="138" y="21"/>
                  </a:lnTo>
                  <a:lnTo>
                    <a:pt x="161" y="23"/>
                  </a:lnTo>
                  <a:lnTo>
                    <a:pt x="186" y="24"/>
                  </a:lnTo>
                  <a:lnTo>
                    <a:pt x="212" y="27"/>
                  </a:lnTo>
                  <a:lnTo>
                    <a:pt x="234" y="29"/>
                  </a:lnTo>
                  <a:lnTo>
                    <a:pt x="252" y="30"/>
                  </a:lnTo>
                  <a:lnTo>
                    <a:pt x="264" y="31"/>
                  </a:lnTo>
                  <a:lnTo>
                    <a:pt x="261" y="46"/>
                  </a:lnTo>
                  <a:lnTo>
                    <a:pt x="259" y="64"/>
                  </a:lnTo>
                  <a:lnTo>
                    <a:pt x="258" y="81"/>
                  </a:lnTo>
                  <a:lnTo>
                    <a:pt x="257" y="88"/>
                  </a:lnTo>
                  <a:lnTo>
                    <a:pt x="251" y="128"/>
                  </a:lnTo>
                  <a:lnTo>
                    <a:pt x="246" y="171"/>
                  </a:lnTo>
                  <a:lnTo>
                    <a:pt x="242" y="217"/>
                  </a:lnTo>
                  <a:lnTo>
                    <a:pt x="241" y="266"/>
                  </a:lnTo>
                  <a:lnTo>
                    <a:pt x="242" y="307"/>
                  </a:lnTo>
                  <a:lnTo>
                    <a:pt x="246" y="348"/>
                  </a:lnTo>
                  <a:lnTo>
                    <a:pt x="252" y="390"/>
                  </a:lnTo>
                  <a:lnTo>
                    <a:pt x="262" y="433"/>
                  </a:lnTo>
                  <a:lnTo>
                    <a:pt x="262" y="434"/>
                  </a:lnTo>
                  <a:lnTo>
                    <a:pt x="262" y="435"/>
                  </a:lnTo>
                  <a:lnTo>
                    <a:pt x="262" y="436"/>
                  </a:lnTo>
                  <a:lnTo>
                    <a:pt x="262" y="438"/>
                  </a:lnTo>
                  <a:lnTo>
                    <a:pt x="264" y="439"/>
                  </a:lnTo>
                  <a:lnTo>
                    <a:pt x="264" y="441"/>
                  </a:lnTo>
                  <a:lnTo>
                    <a:pt x="265" y="442"/>
                  </a:lnTo>
                  <a:lnTo>
                    <a:pt x="264" y="443"/>
                  </a:lnTo>
                  <a:lnTo>
                    <a:pt x="264" y="444"/>
                  </a:lnTo>
                  <a:lnTo>
                    <a:pt x="262" y="447"/>
                  </a:lnTo>
                  <a:lnTo>
                    <a:pt x="262" y="448"/>
                  </a:lnTo>
                  <a:lnTo>
                    <a:pt x="262" y="449"/>
                  </a:lnTo>
                  <a:lnTo>
                    <a:pt x="262" y="450"/>
                  </a:lnTo>
                  <a:lnTo>
                    <a:pt x="276" y="484"/>
                  </a:lnTo>
                  <a:lnTo>
                    <a:pt x="291" y="526"/>
                  </a:lnTo>
                  <a:lnTo>
                    <a:pt x="308" y="573"/>
                  </a:lnTo>
                  <a:lnTo>
                    <a:pt x="325" y="626"/>
                  </a:lnTo>
                  <a:lnTo>
                    <a:pt x="341" y="684"/>
                  </a:lnTo>
                  <a:lnTo>
                    <a:pt x="357" y="743"/>
                  </a:lnTo>
                  <a:lnTo>
                    <a:pt x="372" y="803"/>
                  </a:lnTo>
                  <a:lnTo>
                    <a:pt x="384" y="864"/>
                  </a:lnTo>
                  <a:lnTo>
                    <a:pt x="389" y="874"/>
                  </a:lnTo>
                  <a:lnTo>
                    <a:pt x="398" y="900"/>
                  </a:lnTo>
                  <a:lnTo>
                    <a:pt x="411" y="936"/>
                  </a:lnTo>
                  <a:lnTo>
                    <a:pt x="427" y="982"/>
                  </a:lnTo>
                  <a:lnTo>
                    <a:pt x="444" y="1030"/>
                  </a:lnTo>
                  <a:lnTo>
                    <a:pt x="460" y="1080"/>
                  </a:lnTo>
                  <a:lnTo>
                    <a:pt x="475" y="1125"/>
                  </a:lnTo>
                  <a:lnTo>
                    <a:pt x="485" y="1163"/>
                  </a:lnTo>
                  <a:lnTo>
                    <a:pt x="489" y="1197"/>
                  </a:lnTo>
                  <a:lnTo>
                    <a:pt x="488" y="1226"/>
                  </a:lnTo>
                  <a:lnTo>
                    <a:pt x="480" y="1251"/>
                  </a:lnTo>
                  <a:lnTo>
                    <a:pt x="467" y="1273"/>
                  </a:lnTo>
                  <a:lnTo>
                    <a:pt x="455" y="1284"/>
                  </a:lnTo>
                  <a:lnTo>
                    <a:pt x="442" y="1294"/>
                  </a:lnTo>
                  <a:lnTo>
                    <a:pt x="425" y="1302"/>
                  </a:lnTo>
                  <a:lnTo>
                    <a:pt x="407" y="1308"/>
                  </a:lnTo>
                  <a:lnTo>
                    <a:pt x="385" y="1312"/>
                  </a:lnTo>
                  <a:lnTo>
                    <a:pt x="362" y="1314"/>
                  </a:lnTo>
                  <a:lnTo>
                    <a:pt x="335" y="1316"/>
                  </a:lnTo>
                  <a:lnTo>
                    <a:pt x="305" y="1314"/>
                  </a:lnTo>
                  <a:lnTo>
                    <a:pt x="283" y="1312"/>
                  </a:lnTo>
                  <a:lnTo>
                    <a:pt x="266" y="1308"/>
                  </a:lnTo>
                  <a:lnTo>
                    <a:pt x="253" y="1302"/>
                  </a:lnTo>
                  <a:lnTo>
                    <a:pt x="244" y="1296"/>
                  </a:lnTo>
                  <a:lnTo>
                    <a:pt x="238" y="1290"/>
                  </a:lnTo>
                  <a:lnTo>
                    <a:pt x="234" y="1284"/>
                  </a:lnTo>
                  <a:lnTo>
                    <a:pt x="232" y="1278"/>
                  </a:lnTo>
                  <a:lnTo>
                    <a:pt x="231" y="1274"/>
                  </a:lnTo>
                  <a:lnTo>
                    <a:pt x="231" y="1273"/>
                  </a:lnTo>
                  <a:lnTo>
                    <a:pt x="230" y="1270"/>
                  </a:lnTo>
                  <a:lnTo>
                    <a:pt x="228" y="1269"/>
                  </a:lnTo>
                  <a:lnTo>
                    <a:pt x="226" y="1268"/>
                  </a:lnTo>
                  <a:lnTo>
                    <a:pt x="224" y="1267"/>
                  </a:lnTo>
                  <a:lnTo>
                    <a:pt x="223" y="1267"/>
                  </a:lnTo>
                  <a:lnTo>
                    <a:pt x="221" y="1267"/>
                  </a:lnTo>
                  <a:lnTo>
                    <a:pt x="218" y="1268"/>
                  </a:lnTo>
                  <a:lnTo>
                    <a:pt x="206" y="1274"/>
                  </a:lnTo>
                  <a:lnTo>
                    <a:pt x="193" y="1279"/>
                  </a:lnTo>
                  <a:lnTo>
                    <a:pt x="179" y="1283"/>
                  </a:lnTo>
                  <a:lnTo>
                    <a:pt x="164" y="1285"/>
                  </a:lnTo>
                  <a:lnTo>
                    <a:pt x="151" y="1287"/>
                  </a:lnTo>
                  <a:lnTo>
                    <a:pt x="136" y="1288"/>
                  </a:lnTo>
                  <a:lnTo>
                    <a:pt x="121" y="1288"/>
                  </a:lnTo>
                  <a:lnTo>
                    <a:pt x="108" y="1287"/>
                  </a:lnTo>
                  <a:lnTo>
                    <a:pt x="94" y="1286"/>
                  </a:lnTo>
                  <a:lnTo>
                    <a:pt x="81" y="1285"/>
                  </a:lnTo>
                  <a:lnTo>
                    <a:pt x="68" y="1283"/>
                  </a:lnTo>
                  <a:lnTo>
                    <a:pt x="57" y="1279"/>
                  </a:lnTo>
                  <a:lnTo>
                    <a:pt x="46" y="1277"/>
                  </a:lnTo>
                  <a:lnTo>
                    <a:pt x="37" y="1274"/>
                  </a:lnTo>
                  <a:lnTo>
                    <a:pt x="29" y="1269"/>
                  </a:lnTo>
                  <a:lnTo>
                    <a:pt x="22" y="1266"/>
                  </a:lnTo>
                  <a:lnTo>
                    <a:pt x="21" y="1265"/>
                  </a:lnTo>
                  <a:lnTo>
                    <a:pt x="20" y="1263"/>
                  </a:lnTo>
                  <a:lnTo>
                    <a:pt x="19" y="1259"/>
                  </a:lnTo>
                  <a:lnTo>
                    <a:pt x="19" y="1255"/>
                  </a:lnTo>
                  <a:lnTo>
                    <a:pt x="21" y="1240"/>
                  </a:lnTo>
                  <a:lnTo>
                    <a:pt x="28" y="1223"/>
                  </a:lnTo>
                  <a:lnTo>
                    <a:pt x="38" y="1204"/>
                  </a:lnTo>
                  <a:lnTo>
                    <a:pt x="49" y="1186"/>
                  </a:lnTo>
                  <a:lnTo>
                    <a:pt x="61" y="1169"/>
                  </a:lnTo>
                  <a:lnTo>
                    <a:pt x="71" y="1154"/>
                  </a:lnTo>
                  <a:lnTo>
                    <a:pt x="80" y="1144"/>
                  </a:lnTo>
                  <a:lnTo>
                    <a:pt x="85" y="1138"/>
                  </a:lnTo>
                  <a:lnTo>
                    <a:pt x="86" y="1136"/>
                  </a:lnTo>
                  <a:lnTo>
                    <a:pt x="89" y="1135"/>
                  </a:lnTo>
                  <a:lnTo>
                    <a:pt x="90" y="1133"/>
                  </a:lnTo>
                  <a:lnTo>
                    <a:pt x="90" y="1130"/>
                  </a:lnTo>
                  <a:lnTo>
                    <a:pt x="90" y="1129"/>
                  </a:lnTo>
                  <a:lnTo>
                    <a:pt x="90" y="1128"/>
                  </a:lnTo>
                  <a:lnTo>
                    <a:pt x="89" y="1128"/>
                  </a:lnTo>
                  <a:lnTo>
                    <a:pt x="89" y="1127"/>
                  </a:lnTo>
                  <a:lnTo>
                    <a:pt x="83" y="1103"/>
                  </a:lnTo>
                  <a:lnTo>
                    <a:pt x="77" y="1070"/>
                  </a:lnTo>
                  <a:lnTo>
                    <a:pt x="73" y="1031"/>
                  </a:lnTo>
                  <a:lnTo>
                    <a:pt x="70" y="988"/>
                  </a:lnTo>
                  <a:lnTo>
                    <a:pt x="65" y="986"/>
                  </a:lnTo>
                  <a:lnTo>
                    <a:pt x="59" y="984"/>
                  </a:lnTo>
                  <a:lnTo>
                    <a:pt x="55" y="983"/>
                  </a:lnTo>
                  <a:lnTo>
                    <a:pt x="49" y="980"/>
                  </a:lnTo>
                  <a:lnTo>
                    <a:pt x="53" y="1023"/>
                  </a:lnTo>
                  <a:lnTo>
                    <a:pt x="58" y="1064"/>
                  </a:lnTo>
                  <a:lnTo>
                    <a:pt x="63" y="1100"/>
                  </a:lnTo>
                  <a:lnTo>
                    <a:pt x="70" y="1128"/>
                  </a:lnTo>
                  <a:lnTo>
                    <a:pt x="61" y="1137"/>
                  </a:lnTo>
                  <a:lnTo>
                    <a:pt x="50" y="1150"/>
                  </a:lnTo>
                  <a:lnTo>
                    <a:pt x="39" y="1165"/>
                  </a:lnTo>
                  <a:lnTo>
                    <a:pt x="28" y="1184"/>
                  </a:lnTo>
                  <a:lnTo>
                    <a:pt x="17" y="1202"/>
                  </a:lnTo>
                  <a:lnTo>
                    <a:pt x="8" y="1221"/>
                  </a:lnTo>
                  <a:lnTo>
                    <a:pt x="2" y="1239"/>
                  </a:lnTo>
                  <a:lnTo>
                    <a:pt x="0" y="1255"/>
                  </a:lnTo>
                  <a:lnTo>
                    <a:pt x="1" y="1265"/>
                  </a:lnTo>
                  <a:lnTo>
                    <a:pt x="4" y="1273"/>
                  </a:lnTo>
                  <a:lnTo>
                    <a:pt x="8" y="1278"/>
                  </a:lnTo>
                  <a:lnTo>
                    <a:pt x="12" y="1282"/>
                  </a:lnTo>
                  <a:lnTo>
                    <a:pt x="19" y="1286"/>
                  </a:lnTo>
                  <a:lnTo>
                    <a:pt x="28" y="1290"/>
                  </a:lnTo>
                  <a:lnTo>
                    <a:pt x="37" y="1294"/>
                  </a:lnTo>
                  <a:lnTo>
                    <a:pt x="48" y="1298"/>
                  </a:lnTo>
                  <a:lnTo>
                    <a:pt x="59" y="1300"/>
                  </a:lnTo>
                  <a:lnTo>
                    <a:pt x="73" y="1303"/>
                  </a:lnTo>
                  <a:lnTo>
                    <a:pt x="86" y="1304"/>
                  </a:lnTo>
                  <a:lnTo>
                    <a:pt x="100" y="1307"/>
                  </a:lnTo>
                  <a:lnTo>
                    <a:pt x="115" y="1307"/>
                  </a:lnTo>
                  <a:lnTo>
                    <a:pt x="130" y="1308"/>
                  </a:lnTo>
                  <a:lnTo>
                    <a:pt x="145" y="1307"/>
                  </a:lnTo>
                  <a:lnTo>
                    <a:pt x="160" y="1305"/>
                  </a:lnTo>
                  <a:lnTo>
                    <a:pt x="176" y="1302"/>
                  </a:lnTo>
                  <a:lnTo>
                    <a:pt x="190" y="1299"/>
                  </a:lnTo>
                  <a:lnTo>
                    <a:pt x="205" y="1294"/>
                  </a:lnTo>
                  <a:lnTo>
                    <a:pt x="218" y="1288"/>
                  </a:lnTo>
                  <a:lnTo>
                    <a:pt x="223" y="1298"/>
                  </a:lnTo>
                  <a:lnTo>
                    <a:pt x="230" y="1307"/>
                  </a:lnTo>
                  <a:lnTo>
                    <a:pt x="238" y="1313"/>
                  </a:lnTo>
                  <a:lnTo>
                    <a:pt x="248" y="1320"/>
                  </a:lnTo>
                  <a:lnTo>
                    <a:pt x="259" y="1325"/>
                  </a:lnTo>
                  <a:lnTo>
                    <a:pt x="273" y="1328"/>
                  </a:lnTo>
                  <a:lnTo>
                    <a:pt x="287" y="1331"/>
                  </a:lnTo>
                  <a:lnTo>
                    <a:pt x="304" y="1333"/>
                  </a:lnTo>
                  <a:lnTo>
                    <a:pt x="336" y="1334"/>
                  </a:lnTo>
                  <a:lnTo>
                    <a:pt x="365" y="1333"/>
                  </a:lnTo>
                  <a:lnTo>
                    <a:pt x="391" y="1330"/>
                  </a:lnTo>
                  <a:lnTo>
                    <a:pt x="414" y="1325"/>
                  </a:lnTo>
                  <a:lnTo>
                    <a:pt x="435" y="1318"/>
                  </a:lnTo>
                  <a:lnTo>
                    <a:pt x="453" y="1309"/>
                  </a:lnTo>
                  <a:lnTo>
                    <a:pt x="469" y="1298"/>
                  </a:lnTo>
                  <a:lnTo>
                    <a:pt x="482" y="1285"/>
                  </a:lnTo>
                  <a:lnTo>
                    <a:pt x="494" y="1269"/>
                  </a:lnTo>
                  <a:lnTo>
                    <a:pt x="502" y="1250"/>
                  </a:lnTo>
                  <a:lnTo>
                    <a:pt x="507" y="1230"/>
                  </a:lnTo>
                  <a:lnTo>
                    <a:pt x="508" y="1207"/>
                  </a:lnTo>
                  <a:lnTo>
                    <a:pt x="508" y="1196"/>
                  </a:lnTo>
                  <a:lnTo>
                    <a:pt x="507" y="1185"/>
                  </a:lnTo>
                  <a:lnTo>
                    <a:pt x="505" y="1172"/>
                  </a:lnTo>
                  <a:lnTo>
                    <a:pt x="503" y="1160"/>
                  </a:lnTo>
                  <a:close/>
                </a:path>
              </a:pathLst>
            </a:custGeom>
            <a:solidFill>
              <a:srgbClr val="000000"/>
            </a:solidFill>
            <a:ln w="9525">
              <a:noFill/>
              <a:round/>
              <a:headEnd/>
              <a:tailEnd/>
            </a:ln>
          </p:spPr>
          <p:txBody>
            <a:bodyPr/>
            <a:lstStyle/>
            <a:p>
              <a:endParaRPr lang="en-US"/>
            </a:p>
          </p:txBody>
        </p:sp>
        <p:sp>
          <p:nvSpPr>
            <p:cNvPr id="14359" name="Freeform 58"/>
            <p:cNvSpPr>
              <a:spLocks/>
            </p:cNvSpPr>
            <p:nvPr/>
          </p:nvSpPr>
          <p:spPr bwMode="auto">
            <a:xfrm>
              <a:off x="4451" y="2613"/>
              <a:ext cx="1" cy="1"/>
            </a:xfrm>
            <a:custGeom>
              <a:avLst/>
              <a:gdLst>
                <a:gd name="T0" fmla="*/ 0 w 1"/>
                <a:gd name="T1" fmla="*/ 0 h 1"/>
                <a:gd name="T2" fmla="*/ 0 w 1"/>
                <a:gd name="T3" fmla="*/ 1 h 1"/>
                <a:gd name="T4" fmla="*/ 0 w 1"/>
                <a:gd name="T5" fmla="*/ 1 h 1"/>
                <a:gd name="T6" fmla="*/ 0 w 1"/>
                <a:gd name="T7" fmla="*/ 1 h 1"/>
                <a:gd name="T8" fmla="*/ 0 w 1"/>
                <a:gd name="T9" fmla="*/ 1 h 1"/>
                <a:gd name="T10" fmla="*/ 0 w 1"/>
                <a:gd name="T11" fmla="*/ 1 h 1"/>
                <a:gd name="T12" fmla="*/ 0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
                <a:gd name="T29" fmla="*/ 1 w 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
                  <a:moveTo>
                    <a:pt x="0" y="0"/>
                  </a:moveTo>
                  <a:lnTo>
                    <a:pt x="0" y="1"/>
                  </a:lnTo>
                  <a:lnTo>
                    <a:pt x="0" y="0"/>
                  </a:lnTo>
                  <a:close/>
                </a:path>
              </a:pathLst>
            </a:custGeom>
            <a:solidFill>
              <a:srgbClr val="000000"/>
            </a:solidFill>
            <a:ln w="9525">
              <a:noFill/>
              <a:round/>
              <a:headEnd/>
              <a:tailEnd/>
            </a:ln>
          </p:spPr>
          <p:txBody>
            <a:bodyPr/>
            <a:lstStyle/>
            <a:p>
              <a:endParaRPr lang="en-US"/>
            </a:p>
          </p:txBody>
        </p:sp>
        <p:sp>
          <p:nvSpPr>
            <p:cNvPr id="14360" name="Freeform 59"/>
            <p:cNvSpPr>
              <a:spLocks/>
            </p:cNvSpPr>
            <p:nvPr/>
          </p:nvSpPr>
          <p:spPr bwMode="auto">
            <a:xfrm>
              <a:off x="4335" y="2189"/>
              <a:ext cx="488" cy="1316"/>
            </a:xfrm>
            <a:custGeom>
              <a:avLst/>
              <a:gdLst>
                <a:gd name="T0" fmla="*/ 459 w 488"/>
                <a:gd name="T1" fmla="*/ 1067 h 1316"/>
                <a:gd name="T2" fmla="*/ 410 w 488"/>
                <a:gd name="T3" fmla="*/ 924 h 1316"/>
                <a:gd name="T4" fmla="*/ 384 w 488"/>
                <a:gd name="T5" fmla="*/ 853 h 1316"/>
                <a:gd name="T6" fmla="*/ 340 w 488"/>
                <a:gd name="T7" fmla="*/ 671 h 1316"/>
                <a:gd name="T8" fmla="*/ 290 w 488"/>
                <a:gd name="T9" fmla="*/ 513 h 1316"/>
                <a:gd name="T10" fmla="*/ 263 w 488"/>
                <a:gd name="T11" fmla="*/ 436 h 1316"/>
                <a:gd name="T12" fmla="*/ 265 w 488"/>
                <a:gd name="T13" fmla="*/ 434 h 1316"/>
                <a:gd name="T14" fmla="*/ 263 w 488"/>
                <a:gd name="T15" fmla="*/ 425 h 1316"/>
                <a:gd name="T16" fmla="*/ 242 w 488"/>
                <a:gd name="T17" fmla="*/ 302 h 1316"/>
                <a:gd name="T18" fmla="*/ 248 w 488"/>
                <a:gd name="T19" fmla="*/ 139 h 1316"/>
                <a:gd name="T20" fmla="*/ 264 w 488"/>
                <a:gd name="T21" fmla="*/ 13 h 1316"/>
                <a:gd name="T22" fmla="*/ 87 w 488"/>
                <a:gd name="T23" fmla="*/ 20 h 1316"/>
                <a:gd name="T24" fmla="*/ 71 w 488"/>
                <a:gd name="T25" fmla="*/ 48 h 1316"/>
                <a:gd name="T26" fmla="*/ 70 w 488"/>
                <a:gd name="T27" fmla="*/ 48 h 1316"/>
                <a:gd name="T28" fmla="*/ 69 w 488"/>
                <a:gd name="T29" fmla="*/ 53 h 1316"/>
                <a:gd name="T30" fmla="*/ 57 w 488"/>
                <a:gd name="T31" fmla="*/ 70 h 1316"/>
                <a:gd name="T32" fmla="*/ 45 w 488"/>
                <a:gd name="T33" fmla="*/ 104 h 1316"/>
                <a:gd name="T34" fmla="*/ 78 w 488"/>
                <a:gd name="T35" fmla="*/ 153 h 1316"/>
                <a:gd name="T36" fmla="*/ 76 w 488"/>
                <a:gd name="T37" fmla="*/ 184 h 1316"/>
                <a:gd name="T38" fmla="*/ 78 w 488"/>
                <a:gd name="T39" fmla="*/ 219 h 1316"/>
                <a:gd name="T40" fmla="*/ 82 w 488"/>
                <a:gd name="T41" fmla="*/ 260 h 1316"/>
                <a:gd name="T42" fmla="*/ 92 w 488"/>
                <a:gd name="T43" fmla="*/ 342 h 1316"/>
                <a:gd name="T44" fmla="*/ 97 w 488"/>
                <a:gd name="T45" fmla="*/ 377 h 1316"/>
                <a:gd name="T46" fmla="*/ 100 w 488"/>
                <a:gd name="T47" fmla="*/ 387 h 1316"/>
                <a:gd name="T48" fmla="*/ 104 w 488"/>
                <a:gd name="T49" fmla="*/ 395 h 1316"/>
                <a:gd name="T50" fmla="*/ 110 w 488"/>
                <a:gd name="T51" fmla="*/ 418 h 1316"/>
                <a:gd name="T52" fmla="*/ 107 w 488"/>
                <a:gd name="T53" fmla="*/ 422 h 1316"/>
                <a:gd name="T54" fmla="*/ 91 w 488"/>
                <a:gd name="T55" fmla="*/ 515 h 1316"/>
                <a:gd name="T56" fmla="*/ 63 w 488"/>
                <a:gd name="T57" fmla="*/ 657 h 1316"/>
                <a:gd name="T58" fmla="*/ 45 w 488"/>
                <a:gd name="T59" fmla="*/ 830 h 1316"/>
                <a:gd name="T60" fmla="*/ 58 w 488"/>
                <a:gd name="T61" fmla="*/ 1061 h 1316"/>
                <a:gd name="T62" fmla="*/ 49 w 488"/>
                <a:gd name="T63" fmla="*/ 1144 h 1316"/>
                <a:gd name="T64" fmla="*/ 9 w 488"/>
                <a:gd name="T65" fmla="*/ 1211 h 1316"/>
                <a:gd name="T66" fmla="*/ 8 w 488"/>
                <a:gd name="T67" fmla="*/ 1265 h 1316"/>
                <a:gd name="T68" fmla="*/ 32 w 488"/>
                <a:gd name="T69" fmla="*/ 1276 h 1316"/>
                <a:gd name="T70" fmla="*/ 67 w 488"/>
                <a:gd name="T71" fmla="*/ 1285 h 1316"/>
                <a:gd name="T72" fmla="*/ 110 w 488"/>
                <a:gd name="T73" fmla="*/ 1289 h 1316"/>
                <a:gd name="T74" fmla="*/ 155 w 488"/>
                <a:gd name="T75" fmla="*/ 1286 h 1316"/>
                <a:gd name="T76" fmla="*/ 199 w 488"/>
                <a:gd name="T77" fmla="*/ 1274 h 1316"/>
                <a:gd name="T78" fmla="*/ 219 w 488"/>
                <a:gd name="T79" fmla="*/ 1282 h 1316"/>
                <a:gd name="T80" fmla="*/ 241 w 488"/>
                <a:gd name="T81" fmla="*/ 1303 h 1316"/>
                <a:gd name="T82" fmla="*/ 295 w 488"/>
                <a:gd name="T83" fmla="*/ 1314 h 1316"/>
                <a:gd name="T84" fmla="*/ 345 w 488"/>
                <a:gd name="T85" fmla="*/ 1314 h 1316"/>
                <a:gd name="T86" fmla="*/ 399 w 488"/>
                <a:gd name="T87" fmla="*/ 1308 h 1316"/>
                <a:gd name="T88" fmla="*/ 447 w 488"/>
                <a:gd name="T89" fmla="*/ 1286 h 1316"/>
                <a:gd name="T90" fmla="*/ 480 w 488"/>
                <a:gd name="T91" fmla="*/ 1246 h 1316"/>
                <a:gd name="T92" fmla="*/ 488 w 488"/>
                <a:gd name="T93" fmla="*/ 1181 h 13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8"/>
                <a:gd name="T142" fmla="*/ 0 h 1316"/>
                <a:gd name="T143" fmla="*/ 488 w 488"/>
                <a:gd name="T144" fmla="*/ 1316 h 13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8" h="1316">
                  <a:moveTo>
                    <a:pt x="484" y="1153"/>
                  </a:moveTo>
                  <a:lnTo>
                    <a:pt x="474" y="1114"/>
                  </a:lnTo>
                  <a:lnTo>
                    <a:pt x="459" y="1067"/>
                  </a:lnTo>
                  <a:lnTo>
                    <a:pt x="443" y="1018"/>
                  </a:lnTo>
                  <a:lnTo>
                    <a:pt x="426" y="969"/>
                  </a:lnTo>
                  <a:lnTo>
                    <a:pt x="410" y="924"/>
                  </a:lnTo>
                  <a:lnTo>
                    <a:pt x="397" y="887"/>
                  </a:lnTo>
                  <a:lnTo>
                    <a:pt x="388" y="862"/>
                  </a:lnTo>
                  <a:lnTo>
                    <a:pt x="384" y="853"/>
                  </a:lnTo>
                  <a:lnTo>
                    <a:pt x="372" y="792"/>
                  </a:lnTo>
                  <a:lnTo>
                    <a:pt x="357" y="731"/>
                  </a:lnTo>
                  <a:lnTo>
                    <a:pt x="340" y="671"/>
                  </a:lnTo>
                  <a:lnTo>
                    <a:pt x="324" y="615"/>
                  </a:lnTo>
                  <a:lnTo>
                    <a:pt x="307" y="562"/>
                  </a:lnTo>
                  <a:lnTo>
                    <a:pt x="290" y="513"/>
                  </a:lnTo>
                  <a:lnTo>
                    <a:pt x="275" y="471"/>
                  </a:lnTo>
                  <a:lnTo>
                    <a:pt x="262" y="438"/>
                  </a:lnTo>
                  <a:lnTo>
                    <a:pt x="263" y="436"/>
                  </a:lnTo>
                  <a:lnTo>
                    <a:pt x="264" y="435"/>
                  </a:lnTo>
                  <a:lnTo>
                    <a:pt x="265" y="434"/>
                  </a:lnTo>
                  <a:lnTo>
                    <a:pt x="264" y="431"/>
                  </a:lnTo>
                  <a:lnTo>
                    <a:pt x="264" y="427"/>
                  </a:lnTo>
                  <a:lnTo>
                    <a:pt x="263" y="425"/>
                  </a:lnTo>
                  <a:lnTo>
                    <a:pt x="262" y="422"/>
                  </a:lnTo>
                  <a:lnTo>
                    <a:pt x="249" y="361"/>
                  </a:lnTo>
                  <a:lnTo>
                    <a:pt x="242" y="302"/>
                  </a:lnTo>
                  <a:lnTo>
                    <a:pt x="241" y="245"/>
                  </a:lnTo>
                  <a:lnTo>
                    <a:pt x="243" y="189"/>
                  </a:lnTo>
                  <a:lnTo>
                    <a:pt x="248" y="139"/>
                  </a:lnTo>
                  <a:lnTo>
                    <a:pt x="255" y="91"/>
                  </a:lnTo>
                  <a:lnTo>
                    <a:pt x="260" y="49"/>
                  </a:lnTo>
                  <a:lnTo>
                    <a:pt x="264" y="13"/>
                  </a:lnTo>
                  <a:lnTo>
                    <a:pt x="97" y="0"/>
                  </a:lnTo>
                  <a:lnTo>
                    <a:pt x="93" y="6"/>
                  </a:lnTo>
                  <a:lnTo>
                    <a:pt x="87" y="20"/>
                  </a:lnTo>
                  <a:lnTo>
                    <a:pt x="78" y="36"/>
                  </a:lnTo>
                  <a:lnTo>
                    <a:pt x="71" y="48"/>
                  </a:lnTo>
                  <a:lnTo>
                    <a:pt x="70" y="48"/>
                  </a:lnTo>
                  <a:lnTo>
                    <a:pt x="69" y="49"/>
                  </a:lnTo>
                  <a:lnTo>
                    <a:pt x="69" y="52"/>
                  </a:lnTo>
                  <a:lnTo>
                    <a:pt x="69" y="53"/>
                  </a:lnTo>
                  <a:lnTo>
                    <a:pt x="64" y="62"/>
                  </a:lnTo>
                  <a:lnTo>
                    <a:pt x="57" y="70"/>
                  </a:lnTo>
                  <a:lnTo>
                    <a:pt x="51" y="80"/>
                  </a:lnTo>
                  <a:lnTo>
                    <a:pt x="46" y="91"/>
                  </a:lnTo>
                  <a:lnTo>
                    <a:pt x="45" y="104"/>
                  </a:lnTo>
                  <a:lnTo>
                    <a:pt x="49" y="117"/>
                  </a:lnTo>
                  <a:lnTo>
                    <a:pt x="60" y="134"/>
                  </a:lnTo>
                  <a:lnTo>
                    <a:pt x="78" y="153"/>
                  </a:lnTo>
                  <a:lnTo>
                    <a:pt x="76" y="162"/>
                  </a:lnTo>
                  <a:lnTo>
                    <a:pt x="76" y="173"/>
                  </a:lnTo>
                  <a:lnTo>
                    <a:pt x="76" y="184"/>
                  </a:lnTo>
                  <a:lnTo>
                    <a:pt x="76" y="189"/>
                  </a:lnTo>
                  <a:lnTo>
                    <a:pt x="76" y="201"/>
                  </a:lnTo>
                  <a:lnTo>
                    <a:pt x="78" y="219"/>
                  </a:lnTo>
                  <a:lnTo>
                    <a:pt x="79" y="236"/>
                  </a:lnTo>
                  <a:lnTo>
                    <a:pt x="80" y="245"/>
                  </a:lnTo>
                  <a:lnTo>
                    <a:pt x="82" y="260"/>
                  </a:lnTo>
                  <a:lnTo>
                    <a:pt x="86" y="293"/>
                  </a:lnTo>
                  <a:lnTo>
                    <a:pt x="90" y="325"/>
                  </a:lnTo>
                  <a:lnTo>
                    <a:pt x="92" y="342"/>
                  </a:lnTo>
                  <a:lnTo>
                    <a:pt x="93" y="350"/>
                  </a:lnTo>
                  <a:lnTo>
                    <a:pt x="96" y="362"/>
                  </a:lnTo>
                  <a:lnTo>
                    <a:pt x="97" y="377"/>
                  </a:lnTo>
                  <a:lnTo>
                    <a:pt x="98" y="388"/>
                  </a:lnTo>
                  <a:lnTo>
                    <a:pt x="99" y="388"/>
                  </a:lnTo>
                  <a:lnTo>
                    <a:pt x="100" y="387"/>
                  </a:lnTo>
                  <a:lnTo>
                    <a:pt x="101" y="387"/>
                  </a:lnTo>
                  <a:lnTo>
                    <a:pt x="104" y="395"/>
                  </a:lnTo>
                  <a:lnTo>
                    <a:pt x="106" y="403"/>
                  </a:lnTo>
                  <a:lnTo>
                    <a:pt x="108" y="410"/>
                  </a:lnTo>
                  <a:lnTo>
                    <a:pt x="110" y="418"/>
                  </a:lnTo>
                  <a:lnTo>
                    <a:pt x="109" y="420"/>
                  </a:lnTo>
                  <a:lnTo>
                    <a:pt x="108" y="421"/>
                  </a:lnTo>
                  <a:lnTo>
                    <a:pt x="107" y="422"/>
                  </a:lnTo>
                  <a:lnTo>
                    <a:pt x="100" y="470"/>
                  </a:lnTo>
                  <a:lnTo>
                    <a:pt x="91" y="515"/>
                  </a:lnTo>
                  <a:lnTo>
                    <a:pt x="82" y="562"/>
                  </a:lnTo>
                  <a:lnTo>
                    <a:pt x="72" y="608"/>
                  </a:lnTo>
                  <a:lnTo>
                    <a:pt x="63" y="657"/>
                  </a:lnTo>
                  <a:lnTo>
                    <a:pt x="55" y="708"/>
                  </a:lnTo>
                  <a:lnTo>
                    <a:pt x="48" y="766"/>
                  </a:lnTo>
                  <a:lnTo>
                    <a:pt x="45" y="830"/>
                  </a:lnTo>
                  <a:lnTo>
                    <a:pt x="45" y="891"/>
                  </a:lnTo>
                  <a:lnTo>
                    <a:pt x="49" y="976"/>
                  </a:lnTo>
                  <a:lnTo>
                    <a:pt x="58" y="1061"/>
                  </a:lnTo>
                  <a:lnTo>
                    <a:pt x="70" y="1121"/>
                  </a:lnTo>
                  <a:lnTo>
                    <a:pt x="62" y="1129"/>
                  </a:lnTo>
                  <a:lnTo>
                    <a:pt x="49" y="1144"/>
                  </a:lnTo>
                  <a:lnTo>
                    <a:pt x="36" y="1164"/>
                  </a:lnTo>
                  <a:lnTo>
                    <a:pt x="21" y="1187"/>
                  </a:lnTo>
                  <a:lnTo>
                    <a:pt x="9" y="1211"/>
                  </a:lnTo>
                  <a:lnTo>
                    <a:pt x="1" y="1233"/>
                  </a:lnTo>
                  <a:lnTo>
                    <a:pt x="0" y="1252"/>
                  </a:lnTo>
                  <a:lnTo>
                    <a:pt x="8" y="1265"/>
                  </a:lnTo>
                  <a:lnTo>
                    <a:pt x="14" y="1269"/>
                  </a:lnTo>
                  <a:lnTo>
                    <a:pt x="22" y="1273"/>
                  </a:lnTo>
                  <a:lnTo>
                    <a:pt x="32" y="1276"/>
                  </a:lnTo>
                  <a:lnTo>
                    <a:pt x="43" y="1279"/>
                  </a:lnTo>
                  <a:lnTo>
                    <a:pt x="55" y="1283"/>
                  </a:lnTo>
                  <a:lnTo>
                    <a:pt x="67" y="1285"/>
                  </a:lnTo>
                  <a:lnTo>
                    <a:pt x="81" y="1287"/>
                  </a:lnTo>
                  <a:lnTo>
                    <a:pt x="96" y="1289"/>
                  </a:lnTo>
                  <a:lnTo>
                    <a:pt x="110" y="1289"/>
                  </a:lnTo>
                  <a:lnTo>
                    <a:pt x="125" y="1289"/>
                  </a:lnTo>
                  <a:lnTo>
                    <a:pt x="141" y="1287"/>
                  </a:lnTo>
                  <a:lnTo>
                    <a:pt x="155" y="1286"/>
                  </a:lnTo>
                  <a:lnTo>
                    <a:pt x="170" y="1283"/>
                  </a:lnTo>
                  <a:lnTo>
                    <a:pt x="185" y="1278"/>
                  </a:lnTo>
                  <a:lnTo>
                    <a:pt x="199" y="1274"/>
                  </a:lnTo>
                  <a:lnTo>
                    <a:pt x="213" y="1267"/>
                  </a:lnTo>
                  <a:lnTo>
                    <a:pt x="215" y="1275"/>
                  </a:lnTo>
                  <a:lnTo>
                    <a:pt x="219" y="1282"/>
                  </a:lnTo>
                  <a:lnTo>
                    <a:pt x="224" y="1290"/>
                  </a:lnTo>
                  <a:lnTo>
                    <a:pt x="231" y="1296"/>
                  </a:lnTo>
                  <a:lnTo>
                    <a:pt x="241" y="1303"/>
                  </a:lnTo>
                  <a:lnTo>
                    <a:pt x="256" y="1309"/>
                  </a:lnTo>
                  <a:lnTo>
                    <a:pt x="273" y="1312"/>
                  </a:lnTo>
                  <a:lnTo>
                    <a:pt x="295" y="1314"/>
                  </a:lnTo>
                  <a:lnTo>
                    <a:pt x="311" y="1316"/>
                  </a:lnTo>
                  <a:lnTo>
                    <a:pt x="328" y="1316"/>
                  </a:lnTo>
                  <a:lnTo>
                    <a:pt x="345" y="1314"/>
                  </a:lnTo>
                  <a:lnTo>
                    <a:pt x="363" y="1313"/>
                  </a:lnTo>
                  <a:lnTo>
                    <a:pt x="381" y="1311"/>
                  </a:lnTo>
                  <a:lnTo>
                    <a:pt x="399" y="1308"/>
                  </a:lnTo>
                  <a:lnTo>
                    <a:pt x="416" y="1302"/>
                  </a:lnTo>
                  <a:lnTo>
                    <a:pt x="432" y="1295"/>
                  </a:lnTo>
                  <a:lnTo>
                    <a:pt x="447" y="1286"/>
                  </a:lnTo>
                  <a:lnTo>
                    <a:pt x="460" y="1275"/>
                  </a:lnTo>
                  <a:lnTo>
                    <a:pt x="471" y="1261"/>
                  </a:lnTo>
                  <a:lnTo>
                    <a:pt x="480" y="1246"/>
                  </a:lnTo>
                  <a:lnTo>
                    <a:pt x="486" y="1228"/>
                  </a:lnTo>
                  <a:lnTo>
                    <a:pt x="488" y="1206"/>
                  </a:lnTo>
                  <a:lnTo>
                    <a:pt x="488" y="1181"/>
                  </a:lnTo>
                  <a:lnTo>
                    <a:pt x="484" y="1153"/>
                  </a:lnTo>
                  <a:close/>
                </a:path>
              </a:pathLst>
            </a:custGeom>
            <a:solidFill>
              <a:srgbClr val="449191"/>
            </a:solidFill>
            <a:ln w="9525">
              <a:noFill/>
              <a:round/>
              <a:headEnd/>
              <a:tailEnd/>
            </a:ln>
          </p:spPr>
          <p:txBody>
            <a:bodyPr/>
            <a:lstStyle/>
            <a:p>
              <a:endParaRPr lang="en-US"/>
            </a:p>
          </p:txBody>
        </p:sp>
        <p:sp>
          <p:nvSpPr>
            <p:cNvPr id="14361" name="Freeform 60"/>
            <p:cNvSpPr>
              <a:spLocks/>
            </p:cNvSpPr>
            <p:nvPr/>
          </p:nvSpPr>
          <p:spPr bwMode="auto">
            <a:xfrm>
              <a:off x="4325" y="2180"/>
              <a:ext cx="508" cy="1334"/>
            </a:xfrm>
            <a:custGeom>
              <a:avLst/>
              <a:gdLst>
                <a:gd name="T0" fmla="*/ 417 w 508"/>
                <a:gd name="T1" fmla="*/ 897 h 1334"/>
                <a:gd name="T2" fmla="*/ 327 w 508"/>
                <a:gd name="T3" fmla="*/ 573 h 1334"/>
                <a:gd name="T4" fmla="*/ 284 w 508"/>
                <a:gd name="T5" fmla="*/ 444 h 1334"/>
                <a:gd name="T6" fmla="*/ 270 w 508"/>
                <a:gd name="T7" fmla="*/ 387 h 1334"/>
                <a:gd name="T8" fmla="*/ 275 w 508"/>
                <a:gd name="T9" fmla="*/ 91 h 1334"/>
                <a:gd name="T10" fmla="*/ 283 w 508"/>
                <a:gd name="T11" fmla="*/ 19 h 1334"/>
                <a:gd name="T12" fmla="*/ 108 w 508"/>
                <a:gd name="T13" fmla="*/ 0 h 1334"/>
                <a:gd name="T14" fmla="*/ 72 w 508"/>
                <a:gd name="T15" fmla="*/ 54 h 1334"/>
                <a:gd name="T16" fmla="*/ 63 w 508"/>
                <a:gd name="T17" fmla="*/ 70 h 1334"/>
                <a:gd name="T18" fmla="*/ 63 w 508"/>
                <a:gd name="T19" fmla="*/ 149 h 1334"/>
                <a:gd name="T20" fmla="*/ 79 w 508"/>
                <a:gd name="T21" fmla="*/ 227 h 1334"/>
                <a:gd name="T22" fmla="*/ 99 w 508"/>
                <a:gd name="T23" fmla="*/ 398 h 1334"/>
                <a:gd name="T24" fmla="*/ 109 w 508"/>
                <a:gd name="T25" fmla="*/ 422 h 1334"/>
                <a:gd name="T26" fmla="*/ 108 w 508"/>
                <a:gd name="T27" fmla="*/ 431 h 1334"/>
                <a:gd name="T28" fmla="*/ 108 w 508"/>
                <a:gd name="T29" fmla="*/ 431 h 1334"/>
                <a:gd name="T30" fmla="*/ 108 w 508"/>
                <a:gd name="T31" fmla="*/ 432 h 1334"/>
                <a:gd name="T32" fmla="*/ 64 w 508"/>
                <a:gd name="T33" fmla="*/ 659 h 1334"/>
                <a:gd name="T34" fmla="*/ 44 w 508"/>
                <a:gd name="T35" fmla="*/ 847 h 1334"/>
                <a:gd name="T36" fmla="*/ 55 w 508"/>
                <a:gd name="T37" fmla="*/ 983 h 1334"/>
                <a:gd name="T38" fmla="*/ 64 w 508"/>
                <a:gd name="T39" fmla="*/ 855 h 1334"/>
                <a:gd name="T40" fmla="*/ 73 w 508"/>
                <a:gd name="T41" fmla="*/ 726 h 1334"/>
                <a:gd name="T42" fmla="*/ 115 w 508"/>
                <a:gd name="T43" fmla="*/ 505 h 1334"/>
                <a:gd name="T44" fmla="*/ 127 w 508"/>
                <a:gd name="T45" fmla="*/ 433 h 1334"/>
                <a:gd name="T46" fmla="*/ 130 w 508"/>
                <a:gd name="T47" fmla="*/ 424 h 1334"/>
                <a:gd name="T48" fmla="*/ 114 w 508"/>
                <a:gd name="T49" fmla="*/ 366 h 1334"/>
                <a:gd name="T50" fmla="*/ 99 w 508"/>
                <a:gd name="T51" fmla="*/ 243 h 1334"/>
                <a:gd name="T52" fmla="*/ 97 w 508"/>
                <a:gd name="T53" fmla="*/ 162 h 1334"/>
                <a:gd name="T54" fmla="*/ 66 w 508"/>
                <a:gd name="T55" fmla="*/ 118 h 1334"/>
                <a:gd name="T56" fmla="*/ 88 w 508"/>
                <a:gd name="T57" fmla="*/ 65 h 1334"/>
                <a:gd name="T58" fmla="*/ 93 w 508"/>
                <a:gd name="T59" fmla="*/ 53 h 1334"/>
                <a:gd name="T60" fmla="*/ 161 w 508"/>
                <a:gd name="T61" fmla="*/ 23 h 1334"/>
                <a:gd name="T62" fmla="*/ 259 w 508"/>
                <a:gd name="T63" fmla="*/ 64 h 1334"/>
                <a:gd name="T64" fmla="*/ 242 w 508"/>
                <a:gd name="T65" fmla="*/ 307 h 1334"/>
                <a:gd name="T66" fmla="*/ 262 w 508"/>
                <a:gd name="T67" fmla="*/ 438 h 1334"/>
                <a:gd name="T68" fmla="*/ 262 w 508"/>
                <a:gd name="T69" fmla="*/ 447 h 1334"/>
                <a:gd name="T70" fmla="*/ 291 w 508"/>
                <a:gd name="T71" fmla="*/ 526 h 1334"/>
                <a:gd name="T72" fmla="*/ 389 w 508"/>
                <a:gd name="T73" fmla="*/ 874 h 1334"/>
                <a:gd name="T74" fmla="*/ 485 w 508"/>
                <a:gd name="T75" fmla="*/ 1163 h 1334"/>
                <a:gd name="T76" fmla="*/ 425 w 508"/>
                <a:gd name="T77" fmla="*/ 1302 h 1334"/>
                <a:gd name="T78" fmla="*/ 266 w 508"/>
                <a:gd name="T79" fmla="*/ 1308 h 1334"/>
                <a:gd name="T80" fmla="*/ 231 w 508"/>
                <a:gd name="T81" fmla="*/ 1273 h 1334"/>
                <a:gd name="T82" fmla="*/ 218 w 508"/>
                <a:gd name="T83" fmla="*/ 1268 h 1334"/>
                <a:gd name="T84" fmla="*/ 121 w 508"/>
                <a:gd name="T85" fmla="*/ 1288 h 1334"/>
                <a:gd name="T86" fmla="*/ 37 w 508"/>
                <a:gd name="T87" fmla="*/ 1274 h 1334"/>
                <a:gd name="T88" fmla="*/ 19 w 508"/>
                <a:gd name="T89" fmla="*/ 1255 h 1334"/>
                <a:gd name="T90" fmla="*/ 49 w 508"/>
                <a:gd name="T91" fmla="*/ 1186 h 1334"/>
                <a:gd name="T92" fmla="*/ 90 w 508"/>
                <a:gd name="T93" fmla="*/ 1133 h 1334"/>
                <a:gd name="T94" fmla="*/ 77 w 508"/>
                <a:gd name="T95" fmla="*/ 1070 h 1334"/>
                <a:gd name="T96" fmla="*/ 53 w 508"/>
                <a:gd name="T97" fmla="*/ 1023 h 1334"/>
                <a:gd name="T98" fmla="*/ 28 w 508"/>
                <a:gd name="T99" fmla="*/ 1184 h 1334"/>
                <a:gd name="T100" fmla="*/ 0 w 508"/>
                <a:gd name="T101" fmla="*/ 1255 h 1334"/>
                <a:gd name="T102" fmla="*/ 28 w 508"/>
                <a:gd name="T103" fmla="*/ 1290 h 1334"/>
                <a:gd name="T104" fmla="*/ 115 w 508"/>
                <a:gd name="T105" fmla="*/ 1307 h 1334"/>
                <a:gd name="T106" fmla="*/ 218 w 508"/>
                <a:gd name="T107" fmla="*/ 1288 h 1334"/>
                <a:gd name="T108" fmla="*/ 287 w 508"/>
                <a:gd name="T109" fmla="*/ 1331 h 1334"/>
                <a:gd name="T110" fmla="*/ 453 w 508"/>
                <a:gd name="T111" fmla="*/ 1309 h 1334"/>
                <a:gd name="T112" fmla="*/ 508 w 508"/>
                <a:gd name="T113" fmla="*/ 1196 h 13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8"/>
                <a:gd name="T172" fmla="*/ 0 h 1334"/>
                <a:gd name="T173" fmla="*/ 508 w 508"/>
                <a:gd name="T174" fmla="*/ 1334 h 13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8" h="1334">
                  <a:moveTo>
                    <a:pt x="503" y="1160"/>
                  </a:moveTo>
                  <a:lnTo>
                    <a:pt x="493" y="1121"/>
                  </a:lnTo>
                  <a:lnTo>
                    <a:pt x="479" y="1075"/>
                  </a:lnTo>
                  <a:lnTo>
                    <a:pt x="463" y="1027"/>
                  </a:lnTo>
                  <a:lnTo>
                    <a:pt x="446" y="978"/>
                  </a:lnTo>
                  <a:lnTo>
                    <a:pt x="431" y="934"/>
                  </a:lnTo>
                  <a:lnTo>
                    <a:pt x="417" y="897"/>
                  </a:lnTo>
                  <a:lnTo>
                    <a:pt x="408" y="870"/>
                  </a:lnTo>
                  <a:lnTo>
                    <a:pt x="404" y="859"/>
                  </a:lnTo>
                  <a:lnTo>
                    <a:pt x="391" y="799"/>
                  </a:lnTo>
                  <a:lnTo>
                    <a:pt x="376" y="740"/>
                  </a:lnTo>
                  <a:lnTo>
                    <a:pt x="361" y="681"/>
                  </a:lnTo>
                  <a:lnTo>
                    <a:pt x="344" y="625"/>
                  </a:lnTo>
                  <a:lnTo>
                    <a:pt x="327" y="573"/>
                  </a:lnTo>
                  <a:lnTo>
                    <a:pt x="311" y="526"/>
                  </a:lnTo>
                  <a:lnTo>
                    <a:pt x="296" y="484"/>
                  </a:lnTo>
                  <a:lnTo>
                    <a:pt x="283" y="449"/>
                  </a:lnTo>
                  <a:lnTo>
                    <a:pt x="284" y="448"/>
                  </a:lnTo>
                  <a:lnTo>
                    <a:pt x="284" y="447"/>
                  </a:lnTo>
                  <a:lnTo>
                    <a:pt x="284" y="445"/>
                  </a:lnTo>
                  <a:lnTo>
                    <a:pt x="284" y="444"/>
                  </a:lnTo>
                  <a:lnTo>
                    <a:pt x="284" y="443"/>
                  </a:lnTo>
                  <a:lnTo>
                    <a:pt x="284" y="442"/>
                  </a:lnTo>
                  <a:lnTo>
                    <a:pt x="284" y="441"/>
                  </a:lnTo>
                  <a:lnTo>
                    <a:pt x="282" y="432"/>
                  </a:lnTo>
                  <a:lnTo>
                    <a:pt x="281" y="429"/>
                  </a:lnTo>
                  <a:lnTo>
                    <a:pt x="270" y="387"/>
                  </a:lnTo>
                  <a:lnTo>
                    <a:pt x="265" y="346"/>
                  </a:lnTo>
                  <a:lnTo>
                    <a:pt x="261" y="306"/>
                  </a:lnTo>
                  <a:lnTo>
                    <a:pt x="260" y="266"/>
                  </a:lnTo>
                  <a:lnTo>
                    <a:pt x="261" y="219"/>
                  </a:lnTo>
                  <a:lnTo>
                    <a:pt x="265" y="173"/>
                  </a:lnTo>
                  <a:lnTo>
                    <a:pt x="269" y="131"/>
                  </a:lnTo>
                  <a:lnTo>
                    <a:pt x="275" y="91"/>
                  </a:lnTo>
                  <a:lnTo>
                    <a:pt x="283" y="23"/>
                  </a:lnTo>
                  <a:lnTo>
                    <a:pt x="283" y="22"/>
                  </a:lnTo>
                  <a:lnTo>
                    <a:pt x="283" y="21"/>
                  </a:lnTo>
                  <a:lnTo>
                    <a:pt x="283" y="19"/>
                  </a:lnTo>
                  <a:lnTo>
                    <a:pt x="282" y="18"/>
                  </a:lnTo>
                  <a:lnTo>
                    <a:pt x="281" y="17"/>
                  </a:lnTo>
                  <a:lnTo>
                    <a:pt x="279" y="15"/>
                  </a:lnTo>
                  <a:lnTo>
                    <a:pt x="278" y="14"/>
                  </a:lnTo>
                  <a:lnTo>
                    <a:pt x="276" y="13"/>
                  </a:lnTo>
                  <a:lnTo>
                    <a:pt x="275" y="13"/>
                  </a:lnTo>
                  <a:lnTo>
                    <a:pt x="108" y="0"/>
                  </a:lnTo>
                  <a:lnTo>
                    <a:pt x="105" y="0"/>
                  </a:lnTo>
                  <a:lnTo>
                    <a:pt x="102" y="1"/>
                  </a:lnTo>
                  <a:lnTo>
                    <a:pt x="100" y="3"/>
                  </a:lnTo>
                  <a:lnTo>
                    <a:pt x="98" y="5"/>
                  </a:lnTo>
                  <a:lnTo>
                    <a:pt x="77" y="44"/>
                  </a:lnTo>
                  <a:lnTo>
                    <a:pt x="72" y="53"/>
                  </a:lnTo>
                  <a:lnTo>
                    <a:pt x="72" y="54"/>
                  </a:lnTo>
                  <a:lnTo>
                    <a:pt x="71" y="56"/>
                  </a:lnTo>
                  <a:lnTo>
                    <a:pt x="70" y="57"/>
                  </a:lnTo>
                  <a:lnTo>
                    <a:pt x="70" y="58"/>
                  </a:lnTo>
                  <a:lnTo>
                    <a:pt x="68" y="59"/>
                  </a:lnTo>
                  <a:lnTo>
                    <a:pt x="66" y="64"/>
                  </a:lnTo>
                  <a:lnTo>
                    <a:pt x="64" y="67"/>
                  </a:lnTo>
                  <a:lnTo>
                    <a:pt x="63" y="70"/>
                  </a:lnTo>
                  <a:lnTo>
                    <a:pt x="57" y="78"/>
                  </a:lnTo>
                  <a:lnTo>
                    <a:pt x="50" y="87"/>
                  </a:lnTo>
                  <a:lnTo>
                    <a:pt x="47" y="97"/>
                  </a:lnTo>
                  <a:lnTo>
                    <a:pt x="45" y="109"/>
                  </a:lnTo>
                  <a:lnTo>
                    <a:pt x="47" y="120"/>
                  </a:lnTo>
                  <a:lnTo>
                    <a:pt x="53" y="134"/>
                  </a:lnTo>
                  <a:lnTo>
                    <a:pt x="63" y="149"/>
                  </a:lnTo>
                  <a:lnTo>
                    <a:pt x="77" y="166"/>
                  </a:lnTo>
                  <a:lnTo>
                    <a:pt x="77" y="173"/>
                  </a:lnTo>
                  <a:lnTo>
                    <a:pt x="77" y="185"/>
                  </a:lnTo>
                  <a:lnTo>
                    <a:pt x="77" y="194"/>
                  </a:lnTo>
                  <a:lnTo>
                    <a:pt x="77" y="198"/>
                  </a:lnTo>
                  <a:lnTo>
                    <a:pt x="77" y="207"/>
                  </a:lnTo>
                  <a:lnTo>
                    <a:pt x="79" y="227"/>
                  </a:lnTo>
                  <a:lnTo>
                    <a:pt x="80" y="246"/>
                  </a:lnTo>
                  <a:lnTo>
                    <a:pt x="80" y="255"/>
                  </a:lnTo>
                  <a:lnTo>
                    <a:pt x="82" y="269"/>
                  </a:lnTo>
                  <a:lnTo>
                    <a:pt x="86" y="303"/>
                  </a:lnTo>
                  <a:lnTo>
                    <a:pt x="91" y="337"/>
                  </a:lnTo>
                  <a:lnTo>
                    <a:pt x="93" y="352"/>
                  </a:lnTo>
                  <a:lnTo>
                    <a:pt x="99" y="398"/>
                  </a:lnTo>
                  <a:lnTo>
                    <a:pt x="99" y="399"/>
                  </a:lnTo>
                  <a:lnTo>
                    <a:pt x="100" y="401"/>
                  </a:lnTo>
                  <a:lnTo>
                    <a:pt x="102" y="403"/>
                  </a:lnTo>
                  <a:lnTo>
                    <a:pt x="103" y="404"/>
                  </a:lnTo>
                  <a:lnTo>
                    <a:pt x="106" y="409"/>
                  </a:lnTo>
                  <a:lnTo>
                    <a:pt x="107" y="416"/>
                  </a:lnTo>
                  <a:lnTo>
                    <a:pt x="109" y="422"/>
                  </a:lnTo>
                  <a:lnTo>
                    <a:pt x="110" y="426"/>
                  </a:lnTo>
                  <a:lnTo>
                    <a:pt x="109" y="427"/>
                  </a:lnTo>
                  <a:lnTo>
                    <a:pt x="109" y="429"/>
                  </a:lnTo>
                  <a:lnTo>
                    <a:pt x="108" y="430"/>
                  </a:lnTo>
                  <a:lnTo>
                    <a:pt x="108" y="431"/>
                  </a:lnTo>
                  <a:lnTo>
                    <a:pt x="108" y="430"/>
                  </a:lnTo>
                  <a:lnTo>
                    <a:pt x="108" y="431"/>
                  </a:lnTo>
                  <a:lnTo>
                    <a:pt x="108" y="432"/>
                  </a:lnTo>
                  <a:lnTo>
                    <a:pt x="102" y="467"/>
                  </a:lnTo>
                  <a:lnTo>
                    <a:pt x="97" y="502"/>
                  </a:lnTo>
                  <a:lnTo>
                    <a:pt x="90" y="536"/>
                  </a:lnTo>
                  <a:lnTo>
                    <a:pt x="82" y="570"/>
                  </a:lnTo>
                  <a:lnTo>
                    <a:pt x="76" y="599"/>
                  </a:lnTo>
                  <a:lnTo>
                    <a:pt x="70" y="628"/>
                  </a:lnTo>
                  <a:lnTo>
                    <a:pt x="64" y="659"/>
                  </a:lnTo>
                  <a:lnTo>
                    <a:pt x="58" y="690"/>
                  </a:lnTo>
                  <a:lnTo>
                    <a:pt x="54" y="724"/>
                  </a:lnTo>
                  <a:lnTo>
                    <a:pt x="49" y="760"/>
                  </a:lnTo>
                  <a:lnTo>
                    <a:pt x="46" y="799"/>
                  </a:lnTo>
                  <a:lnTo>
                    <a:pt x="44" y="839"/>
                  </a:lnTo>
                  <a:lnTo>
                    <a:pt x="44" y="843"/>
                  </a:lnTo>
                  <a:lnTo>
                    <a:pt x="44" y="847"/>
                  </a:lnTo>
                  <a:lnTo>
                    <a:pt x="44" y="851"/>
                  </a:lnTo>
                  <a:lnTo>
                    <a:pt x="44" y="855"/>
                  </a:lnTo>
                  <a:lnTo>
                    <a:pt x="44" y="880"/>
                  </a:lnTo>
                  <a:lnTo>
                    <a:pt x="45" y="910"/>
                  </a:lnTo>
                  <a:lnTo>
                    <a:pt x="47" y="944"/>
                  </a:lnTo>
                  <a:lnTo>
                    <a:pt x="49" y="980"/>
                  </a:lnTo>
                  <a:lnTo>
                    <a:pt x="55" y="983"/>
                  </a:lnTo>
                  <a:lnTo>
                    <a:pt x="59" y="984"/>
                  </a:lnTo>
                  <a:lnTo>
                    <a:pt x="65" y="986"/>
                  </a:lnTo>
                  <a:lnTo>
                    <a:pt x="70" y="988"/>
                  </a:lnTo>
                  <a:lnTo>
                    <a:pt x="67" y="950"/>
                  </a:lnTo>
                  <a:lnTo>
                    <a:pt x="65" y="914"/>
                  </a:lnTo>
                  <a:lnTo>
                    <a:pt x="64" y="881"/>
                  </a:lnTo>
                  <a:lnTo>
                    <a:pt x="64" y="855"/>
                  </a:lnTo>
                  <a:lnTo>
                    <a:pt x="64" y="851"/>
                  </a:lnTo>
                  <a:lnTo>
                    <a:pt x="64" y="847"/>
                  </a:lnTo>
                  <a:lnTo>
                    <a:pt x="64" y="844"/>
                  </a:lnTo>
                  <a:lnTo>
                    <a:pt x="64" y="840"/>
                  </a:lnTo>
                  <a:lnTo>
                    <a:pt x="66" y="800"/>
                  </a:lnTo>
                  <a:lnTo>
                    <a:pt x="68" y="761"/>
                  </a:lnTo>
                  <a:lnTo>
                    <a:pt x="73" y="726"/>
                  </a:lnTo>
                  <a:lnTo>
                    <a:pt x="77" y="694"/>
                  </a:lnTo>
                  <a:lnTo>
                    <a:pt x="83" y="662"/>
                  </a:lnTo>
                  <a:lnTo>
                    <a:pt x="89" y="632"/>
                  </a:lnTo>
                  <a:lnTo>
                    <a:pt x="94" y="602"/>
                  </a:lnTo>
                  <a:lnTo>
                    <a:pt x="101" y="574"/>
                  </a:lnTo>
                  <a:lnTo>
                    <a:pt x="108" y="540"/>
                  </a:lnTo>
                  <a:lnTo>
                    <a:pt x="115" y="505"/>
                  </a:lnTo>
                  <a:lnTo>
                    <a:pt x="121" y="471"/>
                  </a:lnTo>
                  <a:lnTo>
                    <a:pt x="126" y="435"/>
                  </a:lnTo>
                  <a:lnTo>
                    <a:pt x="126" y="434"/>
                  </a:lnTo>
                  <a:lnTo>
                    <a:pt x="127" y="433"/>
                  </a:lnTo>
                  <a:lnTo>
                    <a:pt x="129" y="431"/>
                  </a:lnTo>
                  <a:lnTo>
                    <a:pt x="130" y="430"/>
                  </a:lnTo>
                  <a:lnTo>
                    <a:pt x="130" y="427"/>
                  </a:lnTo>
                  <a:lnTo>
                    <a:pt x="130" y="426"/>
                  </a:lnTo>
                  <a:lnTo>
                    <a:pt x="130" y="425"/>
                  </a:lnTo>
                  <a:lnTo>
                    <a:pt x="130" y="424"/>
                  </a:lnTo>
                  <a:lnTo>
                    <a:pt x="120" y="394"/>
                  </a:lnTo>
                  <a:lnTo>
                    <a:pt x="119" y="392"/>
                  </a:lnTo>
                  <a:lnTo>
                    <a:pt x="119" y="391"/>
                  </a:lnTo>
                  <a:lnTo>
                    <a:pt x="118" y="391"/>
                  </a:lnTo>
                  <a:lnTo>
                    <a:pt x="117" y="390"/>
                  </a:lnTo>
                  <a:lnTo>
                    <a:pt x="116" y="380"/>
                  </a:lnTo>
                  <a:lnTo>
                    <a:pt x="114" y="366"/>
                  </a:lnTo>
                  <a:lnTo>
                    <a:pt x="112" y="354"/>
                  </a:lnTo>
                  <a:lnTo>
                    <a:pt x="111" y="350"/>
                  </a:lnTo>
                  <a:lnTo>
                    <a:pt x="109" y="335"/>
                  </a:lnTo>
                  <a:lnTo>
                    <a:pt x="106" y="301"/>
                  </a:lnTo>
                  <a:lnTo>
                    <a:pt x="101" y="267"/>
                  </a:lnTo>
                  <a:lnTo>
                    <a:pt x="99" y="252"/>
                  </a:lnTo>
                  <a:lnTo>
                    <a:pt x="99" y="243"/>
                  </a:lnTo>
                  <a:lnTo>
                    <a:pt x="98" y="225"/>
                  </a:lnTo>
                  <a:lnTo>
                    <a:pt x="96" y="206"/>
                  </a:lnTo>
                  <a:lnTo>
                    <a:pt x="96" y="198"/>
                  </a:lnTo>
                  <a:lnTo>
                    <a:pt x="96" y="193"/>
                  </a:lnTo>
                  <a:lnTo>
                    <a:pt x="97" y="180"/>
                  </a:lnTo>
                  <a:lnTo>
                    <a:pt x="97" y="168"/>
                  </a:lnTo>
                  <a:lnTo>
                    <a:pt x="97" y="162"/>
                  </a:lnTo>
                  <a:lnTo>
                    <a:pt x="97" y="160"/>
                  </a:lnTo>
                  <a:lnTo>
                    <a:pt x="96" y="158"/>
                  </a:lnTo>
                  <a:lnTo>
                    <a:pt x="94" y="157"/>
                  </a:lnTo>
                  <a:lnTo>
                    <a:pt x="93" y="154"/>
                  </a:lnTo>
                  <a:lnTo>
                    <a:pt x="80" y="141"/>
                  </a:lnTo>
                  <a:lnTo>
                    <a:pt x="71" y="128"/>
                  </a:lnTo>
                  <a:lnTo>
                    <a:pt x="66" y="118"/>
                  </a:lnTo>
                  <a:lnTo>
                    <a:pt x="65" y="109"/>
                  </a:lnTo>
                  <a:lnTo>
                    <a:pt x="66" y="101"/>
                  </a:lnTo>
                  <a:lnTo>
                    <a:pt x="68" y="94"/>
                  </a:lnTo>
                  <a:lnTo>
                    <a:pt x="73" y="88"/>
                  </a:lnTo>
                  <a:lnTo>
                    <a:pt x="77" y="81"/>
                  </a:lnTo>
                  <a:lnTo>
                    <a:pt x="86" y="66"/>
                  </a:lnTo>
                  <a:lnTo>
                    <a:pt x="88" y="65"/>
                  </a:lnTo>
                  <a:lnTo>
                    <a:pt x="88" y="63"/>
                  </a:lnTo>
                  <a:lnTo>
                    <a:pt x="89" y="62"/>
                  </a:lnTo>
                  <a:lnTo>
                    <a:pt x="89" y="61"/>
                  </a:lnTo>
                  <a:lnTo>
                    <a:pt x="90" y="59"/>
                  </a:lnTo>
                  <a:lnTo>
                    <a:pt x="91" y="57"/>
                  </a:lnTo>
                  <a:lnTo>
                    <a:pt x="92" y="54"/>
                  </a:lnTo>
                  <a:lnTo>
                    <a:pt x="93" y="53"/>
                  </a:lnTo>
                  <a:lnTo>
                    <a:pt x="100" y="40"/>
                  </a:lnTo>
                  <a:lnTo>
                    <a:pt x="106" y="31"/>
                  </a:lnTo>
                  <a:lnTo>
                    <a:pt x="109" y="24"/>
                  </a:lnTo>
                  <a:lnTo>
                    <a:pt x="112" y="19"/>
                  </a:lnTo>
                  <a:lnTo>
                    <a:pt x="121" y="20"/>
                  </a:lnTo>
                  <a:lnTo>
                    <a:pt x="138" y="21"/>
                  </a:lnTo>
                  <a:lnTo>
                    <a:pt x="161" y="23"/>
                  </a:lnTo>
                  <a:lnTo>
                    <a:pt x="186" y="24"/>
                  </a:lnTo>
                  <a:lnTo>
                    <a:pt x="212" y="27"/>
                  </a:lnTo>
                  <a:lnTo>
                    <a:pt x="234" y="29"/>
                  </a:lnTo>
                  <a:lnTo>
                    <a:pt x="252" y="30"/>
                  </a:lnTo>
                  <a:lnTo>
                    <a:pt x="264" y="31"/>
                  </a:lnTo>
                  <a:lnTo>
                    <a:pt x="261" y="46"/>
                  </a:lnTo>
                  <a:lnTo>
                    <a:pt x="259" y="64"/>
                  </a:lnTo>
                  <a:lnTo>
                    <a:pt x="258" y="81"/>
                  </a:lnTo>
                  <a:lnTo>
                    <a:pt x="257" y="88"/>
                  </a:lnTo>
                  <a:lnTo>
                    <a:pt x="251" y="128"/>
                  </a:lnTo>
                  <a:lnTo>
                    <a:pt x="246" y="171"/>
                  </a:lnTo>
                  <a:lnTo>
                    <a:pt x="242" y="217"/>
                  </a:lnTo>
                  <a:lnTo>
                    <a:pt x="241" y="266"/>
                  </a:lnTo>
                  <a:lnTo>
                    <a:pt x="242" y="307"/>
                  </a:lnTo>
                  <a:lnTo>
                    <a:pt x="246" y="348"/>
                  </a:lnTo>
                  <a:lnTo>
                    <a:pt x="252" y="390"/>
                  </a:lnTo>
                  <a:lnTo>
                    <a:pt x="262" y="433"/>
                  </a:lnTo>
                  <a:lnTo>
                    <a:pt x="262" y="434"/>
                  </a:lnTo>
                  <a:lnTo>
                    <a:pt x="262" y="435"/>
                  </a:lnTo>
                  <a:lnTo>
                    <a:pt x="262" y="436"/>
                  </a:lnTo>
                  <a:lnTo>
                    <a:pt x="262" y="438"/>
                  </a:lnTo>
                  <a:lnTo>
                    <a:pt x="264" y="439"/>
                  </a:lnTo>
                  <a:lnTo>
                    <a:pt x="264" y="441"/>
                  </a:lnTo>
                  <a:lnTo>
                    <a:pt x="265" y="442"/>
                  </a:lnTo>
                  <a:lnTo>
                    <a:pt x="264" y="443"/>
                  </a:lnTo>
                  <a:lnTo>
                    <a:pt x="264" y="444"/>
                  </a:lnTo>
                  <a:lnTo>
                    <a:pt x="262" y="447"/>
                  </a:lnTo>
                  <a:lnTo>
                    <a:pt x="262" y="448"/>
                  </a:lnTo>
                  <a:lnTo>
                    <a:pt x="262" y="449"/>
                  </a:lnTo>
                  <a:lnTo>
                    <a:pt x="262" y="450"/>
                  </a:lnTo>
                  <a:lnTo>
                    <a:pt x="276" y="484"/>
                  </a:lnTo>
                  <a:lnTo>
                    <a:pt x="291" y="526"/>
                  </a:lnTo>
                  <a:lnTo>
                    <a:pt x="308" y="573"/>
                  </a:lnTo>
                  <a:lnTo>
                    <a:pt x="325" y="626"/>
                  </a:lnTo>
                  <a:lnTo>
                    <a:pt x="341" y="684"/>
                  </a:lnTo>
                  <a:lnTo>
                    <a:pt x="357" y="743"/>
                  </a:lnTo>
                  <a:lnTo>
                    <a:pt x="372" y="803"/>
                  </a:lnTo>
                  <a:lnTo>
                    <a:pt x="384" y="864"/>
                  </a:lnTo>
                  <a:lnTo>
                    <a:pt x="389" y="874"/>
                  </a:lnTo>
                  <a:lnTo>
                    <a:pt x="398" y="900"/>
                  </a:lnTo>
                  <a:lnTo>
                    <a:pt x="411" y="936"/>
                  </a:lnTo>
                  <a:lnTo>
                    <a:pt x="427" y="982"/>
                  </a:lnTo>
                  <a:lnTo>
                    <a:pt x="444" y="1030"/>
                  </a:lnTo>
                  <a:lnTo>
                    <a:pt x="460" y="1080"/>
                  </a:lnTo>
                  <a:lnTo>
                    <a:pt x="475" y="1125"/>
                  </a:lnTo>
                  <a:lnTo>
                    <a:pt x="485" y="1163"/>
                  </a:lnTo>
                  <a:lnTo>
                    <a:pt x="489" y="1197"/>
                  </a:lnTo>
                  <a:lnTo>
                    <a:pt x="488" y="1226"/>
                  </a:lnTo>
                  <a:lnTo>
                    <a:pt x="480" y="1251"/>
                  </a:lnTo>
                  <a:lnTo>
                    <a:pt x="467" y="1273"/>
                  </a:lnTo>
                  <a:lnTo>
                    <a:pt x="455" y="1284"/>
                  </a:lnTo>
                  <a:lnTo>
                    <a:pt x="442" y="1294"/>
                  </a:lnTo>
                  <a:lnTo>
                    <a:pt x="425" y="1302"/>
                  </a:lnTo>
                  <a:lnTo>
                    <a:pt x="407" y="1308"/>
                  </a:lnTo>
                  <a:lnTo>
                    <a:pt x="385" y="1312"/>
                  </a:lnTo>
                  <a:lnTo>
                    <a:pt x="362" y="1314"/>
                  </a:lnTo>
                  <a:lnTo>
                    <a:pt x="335" y="1316"/>
                  </a:lnTo>
                  <a:lnTo>
                    <a:pt x="305" y="1314"/>
                  </a:lnTo>
                  <a:lnTo>
                    <a:pt x="283" y="1312"/>
                  </a:lnTo>
                  <a:lnTo>
                    <a:pt x="266" y="1308"/>
                  </a:lnTo>
                  <a:lnTo>
                    <a:pt x="253" y="1302"/>
                  </a:lnTo>
                  <a:lnTo>
                    <a:pt x="244" y="1296"/>
                  </a:lnTo>
                  <a:lnTo>
                    <a:pt x="238" y="1290"/>
                  </a:lnTo>
                  <a:lnTo>
                    <a:pt x="234" y="1284"/>
                  </a:lnTo>
                  <a:lnTo>
                    <a:pt x="232" y="1278"/>
                  </a:lnTo>
                  <a:lnTo>
                    <a:pt x="231" y="1274"/>
                  </a:lnTo>
                  <a:lnTo>
                    <a:pt x="231" y="1273"/>
                  </a:lnTo>
                  <a:lnTo>
                    <a:pt x="230" y="1270"/>
                  </a:lnTo>
                  <a:lnTo>
                    <a:pt x="228" y="1269"/>
                  </a:lnTo>
                  <a:lnTo>
                    <a:pt x="226" y="1268"/>
                  </a:lnTo>
                  <a:lnTo>
                    <a:pt x="224" y="1267"/>
                  </a:lnTo>
                  <a:lnTo>
                    <a:pt x="223" y="1267"/>
                  </a:lnTo>
                  <a:lnTo>
                    <a:pt x="221" y="1267"/>
                  </a:lnTo>
                  <a:lnTo>
                    <a:pt x="218" y="1268"/>
                  </a:lnTo>
                  <a:lnTo>
                    <a:pt x="206" y="1274"/>
                  </a:lnTo>
                  <a:lnTo>
                    <a:pt x="193" y="1279"/>
                  </a:lnTo>
                  <a:lnTo>
                    <a:pt x="179" y="1283"/>
                  </a:lnTo>
                  <a:lnTo>
                    <a:pt x="164" y="1285"/>
                  </a:lnTo>
                  <a:lnTo>
                    <a:pt x="151" y="1287"/>
                  </a:lnTo>
                  <a:lnTo>
                    <a:pt x="136" y="1288"/>
                  </a:lnTo>
                  <a:lnTo>
                    <a:pt x="121" y="1288"/>
                  </a:lnTo>
                  <a:lnTo>
                    <a:pt x="108" y="1287"/>
                  </a:lnTo>
                  <a:lnTo>
                    <a:pt x="94" y="1286"/>
                  </a:lnTo>
                  <a:lnTo>
                    <a:pt x="81" y="1285"/>
                  </a:lnTo>
                  <a:lnTo>
                    <a:pt x="68" y="1283"/>
                  </a:lnTo>
                  <a:lnTo>
                    <a:pt x="57" y="1279"/>
                  </a:lnTo>
                  <a:lnTo>
                    <a:pt x="46" y="1277"/>
                  </a:lnTo>
                  <a:lnTo>
                    <a:pt x="37" y="1274"/>
                  </a:lnTo>
                  <a:lnTo>
                    <a:pt x="29" y="1269"/>
                  </a:lnTo>
                  <a:lnTo>
                    <a:pt x="22" y="1266"/>
                  </a:lnTo>
                  <a:lnTo>
                    <a:pt x="21" y="1265"/>
                  </a:lnTo>
                  <a:lnTo>
                    <a:pt x="20" y="1263"/>
                  </a:lnTo>
                  <a:lnTo>
                    <a:pt x="19" y="1259"/>
                  </a:lnTo>
                  <a:lnTo>
                    <a:pt x="19" y="1255"/>
                  </a:lnTo>
                  <a:lnTo>
                    <a:pt x="21" y="1240"/>
                  </a:lnTo>
                  <a:lnTo>
                    <a:pt x="28" y="1223"/>
                  </a:lnTo>
                  <a:lnTo>
                    <a:pt x="38" y="1204"/>
                  </a:lnTo>
                  <a:lnTo>
                    <a:pt x="49" y="1186"/>
                  </a:lnTo>
                  <a:lnTo>
                    <a:pt x="61" y="1169"/>
                  </a:lnTo>
                  <a:lnTo>
                    <a:pt x="71" y="1154"/>
                  </a:lnTo>
                  <a:lnTo>
                    <a:pt x="80" y="1144"/>
                  </a:lnTo>
                  <a:lnTo>
                    <a:pt x="85" y="1138"/>
                  </a:lnTo>
                  <a:lnTo>
                    <a:pt x="86" y="1136"/>
                  </a:lnTo>
                  <a:lnTo>
                    <a:pt x="89" y="1135"/>
                  </a:lnTo>
                  <a:lnTo>
                    <a:pt x="90" y="1133"/>
                  </a:lnTo>
                  <a:lnTo>
                    <a:pt x="90" y="1130"/>
                  </a:lnTo>
                  <a:lnTo>
                    <a:pt x="90" y="1129"/>
                  </a:lnTo>
                  <a:lnTo>
                    <a:pt x="90" y="1128"/>
                  </a:lnTo>
                  <a:lnTo>
                    <a:pt x="89" y="1128"/>
                  </a:lnTo>
                  <a:lnTo>
                    <a:pt x="89" y="1127"/>
                  </a:lnTo>
                  <a:lnTo>
                    <a:pt x="83" y="1103"/>
                  </a:lnTo>
                  <a:lnTo>
                    <a:pt x="77" y="1070"/>
                  </a:lnTo>
                  <a:lnTo>
                    <a:pt x="73" y="1031"/>
                  </a:lnTo>
                  <a:lnTo>
                    <a:pt x="70" y="988"/>
                  </a:lnTo>
                  <a:lnTo>
                    <a:pt x="65" y="986"/>
                  </a:lnTo>
                  <a:lnTo>
                    <a:pt x="59" y="984"/>
                  </a:lnTo>
                  <a:lnTo>
                    <a:pt x="55" y="983"/>
                  </a:lnTo>
                  <a:lnTo>
                    <a:pt x="49" y="980"/>
                  </a:lnTo>
                  <a:lnTo>
                    <a:pt x="53" y="1023"/>
                  </a:lnTo>
                  <a:lnTo>
                    <a:pt x="58" y="1064"/>
                  </a:lnTo>
                  <a:lnTo>
                    <a:pt x="63" y="1100"/>
                  </a:lnTo>
                  <a:lnTo>
                    <a:pt x="70" y="1128"/>
                  </a:lnTo>
                  <a:lnTo>
                    <a:pt x="61" y="1137"/>
                  </a:lnTo>
                  <a:lnTo>
                    <a:pt x="50" y="1150"/>
                  </a:lnTo>
                  <a:lnTo>
                    <a:pt x="39" y="1165"/>
                  </a:lnTo>
                  <a:lnTo>
                    <a:pt x="28" y="1184"/>
                  </a:lnTo>
                  <a:lnTo>
                    <a:pt x="17" y="1202"/>
                  </a:lnTo>
                  <a:lnTo>
                    <a:pt x="8" y="1221"/>
                  </a:lnTo>
                  <a:lnTo>
                    <a:pt x="2" y="1239"/>
                  </a:lnTo>
                  <a:lnTo>
                    <a:pt x="0" y="1255"/>
                  </a:lnTo>
                  <a:lnTo>
                    <a:pt x="1" y="1265"/>
                  </a:lnTo>
                  <a:lnTo>
                    <a:pt x="4" y="1273"/>
                  </a:lnTo>
                  <a:lnTo>
                    <a:pt x="8" y="1278"/>
                  </a:lnTo>
                  <a:lnTo>
                    <a:pt x="12" y="1282"/>
                  </a:lnTo>
                  <a:lnTo>
                    <a:pt x="19" y="1286"/>
                  </a:lnTo>
                  <a:lnTo>
                    <a:pt x="28" y="1290"/>
                  </a:lnTo>
                  <a:lnTo>
                    <a:pt x="37" y="1294"/>
                  </a:lnTo>
                  <a:lnTo>
                    <a:pt x="48" y="1298"/>
                  </a:lnTo>
                  <a:lnTo>
                    <a:pt x="59" y="1300"/>
                  </a:lnTo>
                  <a:lnTo>
                    <a:pt x="73" y="1303"/>
                  </a:lnTo>
                  <a:lnTo>
                    <a:pt x="86" y="1304"/>
                  </a:lnTo>
                  <a:lnTo>
                    <a:pt x="100" y="1307"/>
                  </a:lnTo>
                  <a:lnTo>
                    <a:pt x="115" y="1307"/>
                  </a:lnTo>
                  <a:lnTo>
                    <a:pt x="130" y="1308"/>
                  </a:lnTo>
                  <a:lnTo>
                    <a:pt x="145" y="1307"/>
                  </a:lnTo>
                  <a:lnTo>
                    <a:pt x="160" y="1305"/>
                  </a:lnTo>
                  <a:lnTo>
                    <a:pt x="176" y="1302"/>
                  </a:lnTo>
                  <a:lnTo>
                    <a:pt x="190" y="1299"/>
                  </a:lnTo>
                  <a:lnTo>
                    <a:pt x="205" y="1294"/>
                  </a:lnTo>
                  <a:lnTo>
                    <a:pt x="218" y="1288"/>
                  </a:lnTo>
                  <a:lnTo>
                    <a:pt x="223" y="1298"/>
                  </a:lnTo>
                  <a:lnTo>
                    <a:pt x="230" y="1307"/>
                  </a:lnTo>
                  <a:lnTo>
                    <a:pt x="238" y="1313"/>
                  </a:lnTo>
                  <a:lnTo>
                    <a:pt x="248" y="1320"/>
                  </a:lnTo>
                  <a:lnTo>
                    <a:pt x="259" y="1325"/>
                  </a:lnTo>
                  <a:lnTo>
                    <a:pt x="273" y="1328"/>
                  </a:lnTo>
                  <a:lnTo>
                    <a:pt x="287" y="1331"/>
                  </a:lnTo>
                  <a:lnTo>
                    <a:pt x="304" y="1333"/>
                  </a:lnTo>
                  <a:lnTo>
                    <a:pt x="336" y="1334"/>
                  </a:lnTo>
                  <a:lnTo>
                    <a:pt x="365" y="1333"/>
                  </a:lnTo>
                  <a:lnTo>
                    <a:pt x="391" y="1330"/>
                  </a:lnTo>
                  <a:lnTo>
                    <a:pt x="414" y="1325"/>
                  </a:lnTo>
                  <a:lnTo>
                    <a:pt x="435" y="1318"/>
                  </a:lnTo>
                  <a:lnTo>
                    <a:pt x="453" y="1309"/>
                  </a:lnTo>
                  <a:lnTo>
                    <a:pt x="469" y="1298"/>
                  </a:lnTo>
                  <a:lnTo>
                    <a:pt x="482" y="1285"/>
                  </a:lnTo>
                  <a:lnTo>
                    <a:pt x="494" y="1269"/>
                  </a:lnTo>
                  <a:lnTo>
                    <a:pt x="502" y="1250"/>
                  </a:lnTo>
                  <a:lnTo>
                    <a:pt x="507" y="1230"/>
                  </a:lnTo>
                  <a:lnTo>
                    <a:pt x="508" y="1207"/>
                  </a:lnTo>
                  <a:lnTo>
                    <a:pt x="508" y="1196"/>
                  </a:lnTo>
                  <a:lnTo>
                    <a:pt x="507" y="1185"/>
                  </a:lnTo>
                  <a:lnTo>
                    <a:pt x="505" y="1172"/>
                  </a:lnTo>
                  <a:lnTo>
                    <a:pt x="503" y="1160"/>
                  </a:lnTo>
                  <a:close/>
                </a:path>
              </a:pathLst>
            </a:custGeom>
            <a:solidFill>
              <a:srgbClr val="000000"/>
            </a:solidFill>
            <a:ln w="9525">
              <a:noFill/>
              <a:round/>
              <a:headEnd/>
              <a:tailEnd/>
            </a:ln>
          </p:spPr>
          <p:txBody>
            <a:bodyPr/>
            <a:lstStyle/>
            <a:p>
              <a:endParaRPr lang="en-US"/>
            </a:p>
          </p:txBody>
        </p:sp>
        <p:sp>
          <p:nvSpPr>
            <p:cNvPr id="14362" name="Freeform 61"/>
            <p:cNvSpPr>
              <a:spLocks/>
            </p:cNvSpPr>
            <p:nvPr/>
          </p:nvSpPr>
          <p:spPr bwMode="auto">
            <a:xfrm>
              <a:off x="4451" y="2613"/>
              <a:ext cx="1" cy="1"/>
            </a:xfrm>
            <a:custGeom>
              <a:avLst/>
              <a:gdLst>
                <a:gd name="T0" fmla="*/ 0 w 1"/>
                <a:gd name="T1" fmla="*/ 0 h 1"/>
                <a:gd name="T2" fmla="*/ 0 w 1"/>
                <a:gd name="T3" fmla="*/ 1 h 1"/>
                <a:gd name="T4" fmla="*/ 0 w 1"/>
                <a:gd name="T5" fmla="*/ 1 h 1"/>
                <a:gd name="T6" fmla="*/ 0 w 1"/>
                <a:gd name="T7" fmla="*/ 1 h 1"/>
                <a:gd name="T8" fmla="*/ 0 w 1"/>
                <a:gd name="T9" fmla="*/ 1 h 1"/>
                <a:gd name="T10" fmla="*/ 0 w 1"/>
                <a:gd name="T11" fmla="*/ 1 h 1"/>
                <a:gd name="T12" fmla="*/ 0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
                <a:gd name="T29" fmla="*/ 1 w 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
                  <a:moveTo>
                    <a:pt x="0" y="0"/>
                  </a:moveTo>
                  <a:lnTo>
                    <a:pt x="0" y="1"/>
                  </a:lnTo>
                  <a:lnTo>
                    <a:pt x="0" y="0"/>
                  </a:lnTo>
                  <a:close/>
                </a:path>
              </a:pathLst>
            </a:custGeom>
            <a:solidFill>
              <a:srgbClr val="000000"/>
            </a:solidFill>
            <a:ln w="9525">
              <a:noFill/>
              <a:round/>
              <a:headEnd/>
              <a:tailEnd/>
            </a:ln>
          </p:spPr>
          <p:txBody>
            <a:bodyPr/>
            <a:lstStyle/>
            <a:p>
              <a:endParaRPr lang="en-US"/>
            </a:p>
          </p:txBody>
        </p:sp>
        <p:sp>
          <p:nvSpPr>
            <p:cNvPr id="14363" name="Freeform 62"/>
            <p:cNvSpPr>
              <a:spLocks/>
            </p:cNvSpPr>
            <p:nvPr/>
          </p:nvSpPr>
          <p:spPr bwMode="auto">
            <a:xfrm>
              <a:off x="4512" y="2699"/>
              <a:ext cx="59" cy="789"/>
            </a:xfrm>
            <a:custGeom>
              <a:avLst/>
              <a:gdLst>
                <a:gd name="T0" fmla="*/ 1 w 59"/>
                <a:gd name="T1" fmla="*/ 9 h 789"/>
                <a:gd name="T2" fmla="*/ 1 w 59"/>
                <a:gd name="T3" fmla="*/ 17 h 789"/>
                <a:gd name="T4" fmla="*/ 1 w 59"/>
                <a:gd name="T5" fmla="*/ 31 h 789"/>
                <a:gd name="T6" fmla="*/ 0 w 59"/>
                <a:gd name="T7" fmla="*/ 53 h 789"/>
                <a:gd name="T8" fmla="*/ 0 w 59"/>
                <a:gd name="T9" fmla="*/ 80 h 789"/>
                <a:gd name="T10" fmla="*/ 1 w 59"/>
                <a:gd name="T11" fmla="*/ 215 h 789"/>
                <a:gd name="T12" fmla="*/ 6 w 59"/>
                <a:gd name="T13" fmla="*/ 377 h 789"/>
                <a:gd name="T14" fmla="*/ 15 w 59"/>
                <a:gd name="T15" fmla="*/ 525 h 789"/>
                <a:gd name="T16" fmla="*/ 30 w 59"/>
                <a:gd name="T17" fmla="*/ 618 h 789"/>
                <a:gd name="T18" fmla="*/ 27 w 59"/>
                <a:gd name="T19" fmla="*/ 630 h 789"/>
                <a:gd name="T20" fmla="*/ 22 w 59"/>
                <a:gd name="T21" fmla="*/ 648 h 789"/>
                <a:gd name="T22" fmla="*/ 19 w 59"/>
                <a:gd name="T23" fmla="*/ 674 h 789"/>
                <a:gd name="T24" fmla="*/ 17 w 59"/>
                <a:gd name="T25" fmla="*/ 702 h 789"/>
                <a:gd name="T26" fmla="*/ 18 w 59"/>
                <a:gd name="T27" fmla="*/ 724 h 789"/>
                <a:gd name="T28" fmla="*/ 22 w 59"/>
                <a:gd name="T29" fmla="*/ 747 h 789"/>
                <a:gd name="T30" fmla="*/ 30 w 59"/>
                <a:gd name="T31" fmla="*/ 768 h 789"/>
                <a:gd name="T32" fmla="*/ 43 w 59"/>
                <a:gd name="T33" fmla="*/ 785 h 789"/>
                <a:gd name="T34" fmla="*/ 46 w 59"/>
                <a:gd name="T35" fmla="*/ 788 h 789"/>
                <a:gd name="T36" fmla="*/ 50 w 59"/>
                <a:gd name="T37" fmla="*/ 789 h 789"/>
                <a:gd name="T38" fmla="*/ 53 w 59"/>
                <a:gd name="T39" fmla="*/ 788 h 789"/>
                <a:gd name="T40" fmla="*/ 56 w 59"/>
                <a:gd name="T41" fmla="*/ 785 h 789"/>
                <a:gd name="T42" fmla="*/ 59 w 59"/>
                <a:gd name="T43" fmla="*/ 782 h 789"/>
                <a:gd name="T44" fmla="*/ 59 w 59"/>
                <a:gd name="T45" fmla="*/ 779 h 789"/>
                <a:gd name="T46" fmla="*/ 59 w 59"/>
                <a:gd name="T47" fmla="*/ 776 h 789"/>
                <a:gd name="T48" fmla="*/ 56 w 59"/>
                <a:gd name="T49" fmla="*/ 773 h 789"/>
                <a:gd name="T50" fmla="*/ 44 w 59"/>
                <a:gd name="T51" fmla="*/ 754 h 789"/>
                <a:gd name="T52" fmla="*/ 38 w 59"/>
                <a:gd name="T53" fmla="*/ 731 h 789"/>
                <a:gd name="T54" fmla="*/ 36 w 59"/>
                <a:gd name="T55" fmla="*/ 706 h 789"/>
                <a:gd name="T56" fmla="*/ 37 w 59"/>
                <a:gd name="T57" fmla="*/ 681 h 789"/>
                <a:gd name="T58" fmla="*/ 39 w 59"/>
                <a:gd name="T59" fmla="*/ 658 h 789"/>
                <a:gd name="T60" fmla="*/ 43 w 59"/>
                <a:gd name="T61" fmla="*/ 640 h 789"/>
                <a:gd name="T62" fmla="*/ 46 w 59"/>
                <a:gd name="T63" fmla="*/ 626 h 789"/>
                <a:gd name="T64" fmla="*/ 47 w 59"/>
                <a:gd name="T65" fmla="*/ 622 h 789"/>
                <a:gd name="T66" fmla="*/ 48 w 59"/>
                <a:gd name="T67" fmla="*/ 619 h 789"/>
                <a:gd name="T68" fmla="*/ 48 w 59"/>
                <a:gd name="T69" fmla="*/ 618 h 789"/>
                <a:gd name="T70" fmla="*/ 48 w 59"/>
                <a:gd name="T71" fmla="*/ 616 h 789"/>
                <a:gd name="T72" fmla="*/ 47 w 59"/>
                <a:gd name="T73" fmla="*/ 615 h 789"/>
                <a:gd name="T74" fmla="*/ 29 w 59"/>
                <a:gd name="T75" fmla="*/ 486 h 789"/>
                <a:gd name="T76" fmla="*/ 21 w 59"/>
                <a:gd name="T77" fmla="*/ 283 h 789"/>
                <a:gd name="T78" fmla="*/ 20 w 59"/>
                <a:gd name="T79" fmla="*/ 95 h 789"/>
                <a:gd name="T80" fmla="*/ 20 w 59"/>
                <a:gd name="T81" fmla="*/ 10 h 789"/>
                <a:gd name="T82" fmla="*/ 19 w 59"/>
                <a:gd name="T83" fmla="*/ 5 h 789"/>
                <a:gd name="T84" fmla="*/ 17 w 59"/>
                <a:gd name="T85" fmla="*/ 3 h 789"/>
                <a:gd name="T86" fmla="*/ 15 w 59"/>
                <a:gd name="T87" fmla="*/ 1 h 789"/>
                <a:gd name="T88" fmla="*/ 10 w 59"/>
                <a:gd name="T89" fmla="*/ 0 h 789"/>
                <a:gd name="T90" fmla="*/ 7 w 59"/>
                <a:gd name="T91" fmla="*/ 1 h 789"/>
                <a:gd name="T92" fmla="*/ 3 w 59"/>
                <a:gd name="T93" fmla="*/ 2 h 789"/>
                <a:gd name="T94" fmla="*/ 2 w 59"/>
                <a:gd name="T95" fmla="*/ 5 h 789"/>
                <a:gd name="T96" fmla="*/ 1 w 59"/>
                <a:gd name="T97" fmla="*/ 9 h 7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
                <a:gd name="T148" fmla="*/ 0 h 789"/>
                <a:gd name="T149" fmla="*/ 59 w 59"/>
                <a:gd name="T150" fmla="*/ 789 h 7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 h="789">
                  <a:moveTo>
                    <a:pt x="1" y="9"/>
                  </a:moveTo>
                  <a:lnTo>
                    <a:pt x="1" y="17"/>
                  </a:lnTo>
                  <a:lnTo>
                    <a:pt x="1" y="31"/>
                  </a:lnTo>
                  <a:lnTo>
                    <a:pt x="0" y="53"/>
                  </a:lnTo>
                  <a:lnTo>
                    <a:pt x="0" y="80"/>
                  </a:lnTo>
                  <a:lnTo>
                    <a:pt x="1" y="215"/>
                  </a:lnTo>
                  <a:lnTo>
                    <a:pt x="6" y="377"/>
                  </a:lnTo>
                  <a:lnTo>
                    <a:pt x="15" y="525"/>
                  </a:lnTo>
                  <a:lnTo>
                    <a:pt x="30" y="618"/>
                  </a:lnTo>
                  <a:lnTo>
                    <a:pt x="27" y="630"/>
                  </a:lnTo>
                  <a:lnTo>
                    <a:pt x="22" y="648"/>
                  </a:lnTo>
                  <a:lnTo>
                    <a:pt x="19" y="674"/>
                  </a:lnTo>
                  <a:lnTo>
                    <a:pt x="17" y="702"/>
                  </a:lnTo>
                  <a:lnTo>
                    <a:pt x="18" y="724"/>
                  </a:lnTo>
                  <a:lnTo>
                    <a:pt x="22" y="747"/>
                  </a:lnTo>
                  <a:lnTo>
                    <a:pt x="30" y="768"/>
                  </a:lnTo>
                  <a:lnTo>
                    <a:pt x="43" y="785"/>
                  </a:lnTo>
                  <a:lnTo>
                    <a:pt x="46" y="788"/>
                  </a:lnTo>
                  <a:lnTo>
                    <a:pt x="50" y="789"/>
                  </a:lnTo>
                  <a:lnTo>
                    <a:pt x="53" y="788"/>
                  </a:lnTo>
                  <a:lnTo>
                    <a:pt x="56" y="785"/>
                  </a:lnTo>
                  <a:lnTo>
                    <a:pt x="59" y="782"/>
                  </a:lnTo>
                  <a:lnTo>
                    <a:pt x="59" y="779"/>
                  </a:lnTo>
                  <a:lnTo>
                    <a:pt x="59" y="776"/>
                  </a:lnTo>
                  <a:lnTo>
                    <a:pt x="56" y="773"/>
                  </a:lnTo>
                  <a:lnTo>
                    <a:pt x="44" y="754"/>
                  </a:lnTo>
                  <a:lnTo>
                    <a:pt x="38" y="731"/>
                  </a:lnTo>
                  <a:lnTo>
                    <a:pt x="36" y="706"/>
                  </a:lnTo>
                  <a:lnTo>
                    <a:pt x="37" y="681"/>
                  </a:lnTo>
                  <a:lnTo>
                    <a:pt x="39" y="658"/>
                  </a:lnTo>
                  <a:lnTo>
                    <a:pt x="43" y="640"/>
                  </a:lnTo>
                  <a:lnTo>
                    <a:pt x="46" y="626"/>
                  </a:lnTo>
                  <a:lnTo>
                    <a:pt x="47" y="622"/>
                  </a:lnTo>
                  <a:lnTo>
                    <a:pt x="48" y="619"/>
                  </a:lnTo>
                  <a:lnTo>
                    <a:pt x="48" y="618"/>
                  </a:lnTo>
                  <a:lnTo>
                    <a:pt x="48" y="616"/>
                  </a:lnTo>
                  <a:lnTo>
                    <a:pt x="47" y="615"/>
                  </a:lnTo>
                  <a:lnTo>
                    <a:pt x="29" y="486"/>
                  </a:lnTo>
                  <a:lnTo>
                    <a:pt x="21" y="283"/>
                  </a:lnTo>
                  <a:lnTo>
                    <a:pt x="20" y="95"/>
                  </a:lnTo>
                  <a:lnTo>
                    <a:pt x="20" y="10"/>
                  </a:lnTo>
                  <a:lnTo>
                    <a:pt x="19" y="5"/>
                  </a:lnTo>
                  <a:lnTo>
                    <a:pt x="17" y="3"/>
                  </a:lnTo>
                  <a:lnTo>
                    <a:pt x="15" y="1"/>
                  </a:lnTo>
                  <a:lnTo>
                    <a:pt x="10" y="0"/>
                  </a:lnTo>
                  <a:lnTo>
                    <a:pt x="7" y="1"/>
                  </a:lnTo>
                  <a:lnTo>
                    <a:pt x="3" y="2"/>
                  </a:lnTo>
                  <a:lnTo>
                    <a:pt x="2" y="5"/>
                  </a:lnTo>
                  <a:lnTo>
                    <a:pt x="1" y="9"/>
                  </a:lnTo>
                  <a:close/>
                </a:path>
              </a:pathLst>
            </a:custGeom>
            <a:solidFill>
              <a:srgbClr val="000000"/>
            </a:solidFill>
            <a:ln w="9525">
              <a:noFill/>
              <a:round/>
              <a:headEnd/>
              <a:tailEnd/>
            </a:ln>
          </p:spPr>
          <p:txBody>
            <a:bodyPr/>
            <a:lstStyle/>
            <a:p>
              <a:endParaRPr lang="en-US"/>
            </a:p>
          </p:txBody>
        </p:sp>
        <p:sp>
          <p:nvSpPr>
            <p:cNvPr id="14364" name="Freeform 63"/>
            <p:cNvSpPr>
              <a:spLocks/>
            </p:cNvSpPr>
            <p:nvPr/>
          </p:nvSpPr>
          <p:spPr bwMode="auto">
            <a:xfrm>
              <a:off x="4672" y="2721"/>
              <a:ext cx="101" cy="102"/>
            </a:xfrm>
            <a:custGeom>
              <a:avLst/>
              <a:gdLst>
                <a:gd name="T0" fmla="*/ 75 w 101"/>
                <a:gd name="T1" fmla="*/ 6 h 102"/>
                <a:gd name="T2" fmla="*/ 89 w 101"/>
                <a:gd name="T3" fmla="*/ 18 h 102"/>
                <a:gd name="T4" fmla="*/ 98 w 101"/>
                <a:gd name="T5" fmla="*/ 36 h 102"/>
                <a:gd name="T6" fmla="*/ 101 w 101"/>
                <a:gd name="T7" fmla="*/ 56 h 102"/>
                <a:gd name="T8" fmla="*/ 95 w 101"/>
                <a:gd name="T9" fmla="*/ 75 h 102"/>
                <a:gd name="T10" fmla="*/ 89 w 101"/>
                <a:gd name="T11" fmla="*/ 83 h 102"/>
                <a:gd name="T12" fmla="*/ 82 w 101"/>
                <a:gd name="T13" fmla="*/ 90 h 102"/>
                <a:gd name="T14" fmla="*/ 73 w 101"/>
                <a:gd name="T15" fmla="*/ 95 h 102"/>
                <a:gd name="T16" fmla="*/ 64 w 101"/>
                <a:gd name="T17" fmla="*/ 100 h 102"/>
                <a:gd name="T18" fmla="*/ 55 w 101"/>
                <a:gd name="T19" fmla="*/ 102 h 102"/>
                <a:gd name="T20" fmla="*/ 45 w 101"/>
                <a:gd name="T21" fmla="*/ 102 h 102"/>
                <a:gd name="T22" fmla="*/ 35 w 101"/>
                <a:gd name="T23" fmla="*/ 100 h 102"/>
                <a:gd name="T24" fmla="*/ 26 w 101"/>
                <a:gd name="T25" fmla="*/ 95 h 102"/>
                <a:gd name="T26" fmla="*/ 17 w 101"/>
                <a:gd name="T27" fmla="*/ 90 h 102"/>
                <a:gd name="T28" fmla="*/ 10 w 101"/>
                <a:gd name="T29" fmla="*/ 82 h 102"/>
                <a:gd name="T30" fmla="*/ 5 w 101"/>
                <a:gd name="T31" fmla="*/ 74 h 102"/>
                <a:gd name="T32" fmla="*/ 1 w 101"/>
                <a:gd name="T33" fmla="*/ 65 h 102"/>
                <a:gd name="T34" fmla="*/ 0 w 101"/>
                <a:gd name="T35" fmla="*/ 55 h 102"/>
                <a:gd name="T36" fmla="*/ 0 w 101"/>
                <a:gd name="T37" fmla="*/ 46 h 102"/>
                <a:gd name="T38" fmla="*/ 1 w 101"/>
                <a:gd name="T39" fmla="*/ 35 h 102"/>
                <a:gd name="T40" fmla="*/ 6 w 101"/>
                <a:gd name="T41" fmla="*/ 26 h 102"/>
                <a:gd name="T42" fmla="*/ 11 w 101"/>
                <a:gd name="T43" fmla="*/ 17 h 102"/>
                <a:gd name="T44" fmla="*/ 19 w 101"/>
                <a:gd name="T45" fmla="*/ 11 h 102"/>
                <a:gd name="T46" fmla="*/ 27 w 101"/>
                <a:gd name="T47" fmla="*/ 5 h 102"/>
                <a:gd name="T48" fmla="*/ 36 w 101"/>
                <a:gd name="T49" fmla="*/ 2 h 102"/>
                <a:gd name="T50" fmla="*/ 45 w 101"/>
                <a:gd name="T51" fmla="*/ 0 h 102"/>
                <a:gd name="T52" fmla="*/ 55 w 101"/>
                <a:gd name="T53" fmla="*/ 0 h 102"/>
                <a:gd name="T54" fmla="*/ 66 w 101"/>
                <a:gd name="T55" fmla="*/ 2 h 102"/>
                <a:gd name="T56" fmla="*/ 75 w 101"/>
                <a:gd name="T57" fmla="*/ 6 h 1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1"/>
                <a:gd name="T88" fmla="*/ 0 h 102"/>
                <a:gd name="T89" fmla="*/ 101 w 101"/>
                <a:gd name="T90" fmla="*/ 102 h 1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1" h="102">
                  <a:moveTo>
                    <a:pt x="75" y="6"/>
                  </a:moveTo>
                  <a:lnTo>
                    <a:pt x="89" y="18"/>
                  </a:lnTo>
                  <a:lnTo>
                    <a:pt x="98" y="36"/>
                  </a:lnTo>
                  <a:lnTo>
                    <a:pt x="101" y="56"/>
                  </a:lnTo>
                  <a:lnTo>
                    <a:pt x="95" y="75"/>
                  </a:lnTo>
                  <a:lnTo>
                    <a:pt x="89" y="83"/>
                  </a:lnTo>
                  <a:lnTo>
                    <a:pt x="82" y="90"/>
                  </a:lnTo>
                  <a:lnTo>
                    <a:pt x="73" y="95"/>
                  </a:lnTo>
                  <a:lnTo>
                    <a:pt x="64" y="100"/>
                  </a:lnTo>
                  <a:lnTo>
                    <a:pt x="55" y="102"/>
                  </a:lnTo>
                  <a:lnTo>
                    <a:pt x="45" y="102"/>
                  </a:lnTo>
                  <a:lnTo>
                    <a:pt x="35" y="100"/>
                  </a:lnTo>
                  <a:lnTo>
                    <a:pt x="26" y="95"/>
                  </a:lnTo>
                  <a:lnTo>
                    <a:pt x="17" y="90"/>
                  </a:lnTo>
                  <a:lnTo>
                    <a:pt x="10" y="82"/>
                  </a:lnTo>
                  <a:lnTo>
                    <a:pt x="5" y="74"/>
                  </a:lnTo>
                  <a:lnTo>
                    <a:pt x="1" y="65"/>
                  </a:lnTo>
                  <a:lnTo>
                    <a:pt x="0" y="55"/>
                  </a:lnTo>
                  <a:lnTo>
                    <a:pt x="0" y="46"/>
                  </a:lnTo>
                  <a:lnTo>
                    <a:pt x="1" y="35"/>
                  </a:lnTo>
                  <a:lnTo>
                    <a:pt x="6" y="26"/>
                  </a:lnTo>
                  <a:lnTo>
                    <a:pt x="11" y="17"/>
                  </a:lnTo>
                  <a:lnTo>
                    <a:pt x="19" y="11"/>
                  </a:lnTo>
                  <a:lnTo>
                    <a:pt x="27" y="5"/>
                  </a:lnTo>
                  <a:lnTo>
                    <a:pt x="36" y="2"/>
                  </a:lnTo>
                  <a:lnTo>
                    <a:pt x="45" y="0"/>
                  </a:lnTo>
                  <a:lnTo>
                    <a:pt x="55" y="0"/>
                  </a:lnTo>
                  <a:lnTo>
                    <a:pt x="66" y="2"/>
                  </a:lnTo>
                  <a:lnTo>
                    <a:pt x="75" y="6"/>
                  </a:lnTo>
                  <a:close/>
                </a:path>
              </a:pathLst>
            </a:custGeom>
            <a:solidFill>
              <a:srgbClr val="F2BFB2"/>
            </a:solidFill>
            <a:ln w="9525">
              <a:noFill/>
              <a:round/>
              <a:headEnd/>
              <a:tailEnd/>
            </a:ln>
          </p:spPr>
          <p:txBody>
            <a:bodyPr/>
            <a:lstStyle/>
            <a:p>
              <a:endParaRPr lang="en-US"/>
            </a:p>
          </p:txBody>
        </p:sp>
        <p:sp>
          <p:nvSpPr>
            <p:cNvPr id="14365" name="Freeform 64"/>
            <p:cNvSpPr>
              <a:spLocks/>
            </p:cNvSpPr>
            <p:nvPr/>
          </p:nvSpPr>
          <p:spPr bwMode="auto">
            <a:xfrm>
              <a:off x="4663" y="2712"/>
              <a:ext cx="119" cy="120"/>
            </a:xfrm>
            <a:custGeom>
              <a:avLst/>
              <a:gdLst>
                <a:gd name="T0" fmla="*/ 87 w 119"/>
                <a:gd name="T1" fmla="*/ 7 h 120"/>
                <a:gd name="T2" fmla="*/ 64 w 119"/>
                <a:gd name="T3" fmla="*/ 0 h 120"/>
                <a:gd name="T4" fmla="*/ 42 w 119"/>
                <a:gd name="T5" fmla="*/ 1 h 120"/>
                <a:gd name="T6" fmla="*/ 22 w 119"/>
                <a:gd name="T7" fmla="*/ 13 h 120"/>
                <a:gd name="T8" fmla="*/ 7 w 119"/>
                <a:gd name="T9" fmla="*/ 31 h 120"/>
                <a:gd name="T10" fmla="*/ 0 w 119"/>
                <a:gd name="T11" fmla="*/ 52 h 120"/>
                <a:gd name="T12" fmla="*/ 2 w 119"/>
                <a:gd name="T13" fmla="*/ 76 h 120"/>
                <a:gd name="T14" fmla="*/ 14 w 119"/>
                <a:gd name="T15" fmla="*/ 96 h 120"/>
                <a:gd name="T16" fmla="*/ 31 w 119"/>
                <a:gd name="T17" fmla="*/ 112 h 120"/>
                <a:gd name="T18" fmla="*/ 53 w 119"/>
                <a:gd name="T19" fmla="*/ 120 h 120"/>
                <a:gd name="T20" fmla="*/ 76 w 119"/>
                <a:gd name="T21" fmla="*/ 118 h 120"/>
                <a:gd name="T22" fmla="*/ 96 w 119"/>
                <a:gd name="T23" fmla="*/ 106 h 120"/>
                <a:gd name="T24" fmla="*/ 111 w 119"/>
                <a:gd name="T25" fmla="*/ 87 h 120"/>
                <a:gd name="T26" fmla="*/ 119 w 119"/>
                <a:gd name="T27" fmla="*/ 58 h 120"/>
                <a:gd name="T28" fmla="*/ 110 w 119"/>
                <a:gd name="T29" fmla="*/ 29 h 120"/>
                <a:gd name="T30" fmla="*/ 103 w 119"/>
                <a:gd name="T31" fmla="*/ 35 h 120"/>
                <a:gd name="T32" fmla="*/ 96 w 119"/>
                <a:gd name="T33" fmla="*/ 41 h 120"/>
                <a:gd name="T34" fmla="*/ 99 w 119"/>
                <a:gd name="T35" fmla="*/ 50 h 120"/>
                <a:gd name="T36" fmla="*/ 100 w 119"/>
                <a:gd name="T37" fmla="*/ 59 h 120"/>
                <a:gd name="T38" fmla="*/ 99 w 119"/>
                <a:gd name="T39" fmla="*/ 69 h 120"/>
                <a:gd name="T40" fmla="*/ 96 w 119"/>
                <a:gd name="T41" fmla="*/ 79 h 120"/>
                <a:gd name="T42" fmla="*/ 85 w 119"/>
                <a:gd name="T43" fmla="*/ 92 h 120"/>
                <a:gd name="T44" fmla="*/ 71 w 119"/>
                <a:gd name="T45" fmla="*/ 100 h 120"/>
                <a:gd name="T46" fmla="*/ 54 w 119"/>
                <a:gd name="T47" fmla="*/ 101 h 120"/>
                <a:gd name="T48" fmla="*/ 38 w 119"/>
                <a:gd name="T49" fmla="*/ 96 h 120"/>
                <a:gd name="T50" fmla="*/ 26 w 119"/>
                <a:gd name="T51" fmla="*/ 85 h 120"/>
                <a:gd name="T52" fmla="*/ 19 w 119"/>
                <a:gd name="T53" fmla="*/ 71 h 120"/>
                <a:gd name="T54" fmla="*/ 18 w 119"/>
                <a:gd name="T55" fmla="*/ 55 h 120"/>
                <a:gd name="T56" fmla="*/ 23 w 119"/>
                <a:gd name="T57" fmla="*/ 39 h 120"/>
                <a:gd name="T58" fmla="*/ 33 w 119"/>
                <a:gd name="T59" fmla="*/ 26 h 120"/>
                <a:gd name="T60" fmla="*/ 47 w 119"/>
                <a:gd name="T61" fmla="*/ 18 h 120"/>
                <a:gd name="T62" fmla="*/ 63 w 119"/>
                <a:gd name="T63" fmla="*/ 17 h 120"/>
                <a:gd name="T64" fmla="*/ 79 w 119"/>
                <a:gd name="T65" fmla="*/ 23 h 120"/>
                <a:gd name="T66" fmla="*/ 89 w 119"/>
                <a:gd name="T67" fmla="*/ 30 h 120"/>
                <a:gd name="T68" fmla="*/ 96 w 119"/>
                <a:gd name="T69" fmla="*/ 41 h 120"/>
                <a:gd name="T70" fmla="*/ 103 w 119"/>
                <a:gd name="T71" fmla="*/ 35 h 120"/>
                <a:gd name="T72" fmla="*/ 110 w 119"/>
                <a:gd name="T73" fmla="*/ 29 h 120"/>
                <a:gd name="T74" fmla="*/ 100 w 119"/>
                <a:gd name="T75" fmla="*/ 16 h 120"/>
                <a:gd name="T76" fmla="*/ 87 w 119"/>
                <a:gd name="T77" fmla="*/ 7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9"/>
                <a:gd name="T118" fmla="*/ 0 h 120"/>
                <a:gd name="T119" fmla="*/ 119 w 119"/>
                <a:gd name="T120" fmla="*/ 120 h 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9" h="120">
                  <a:moveTo>
                    <a:pt x="87" y="7"/>
                  </a:moveTo>
                  <a:lnTo>
                    <a:pt x="87" y="7"/>
                  </a:lnTo>
                  <a:lnTo>
                    <a:pt x="76" y="3"/>
                  </a:lnTo>
                  <a:lnTo>
                    <a:pt x="64" y="0"/>
                  </a:lnTo>
                  <a:lnTo>
                    <a:pt x="53" y="0"/>
                  </a:lnTo>
                  <a:lnTo>
                    <a:pt x="42" y="1"/>
                  </a:lnTo>
                  <a:lnTo>
                    <a:pt x="32" y="6"/>
                  </a:lnTo>
                  <a:lnTo>
                    <a:pt x="22" y="13"/>
                  </a:lnTo>
                  <a:lnTo>
                    <a:pt x="14" y="21"/>
                  </a:lnTo>
                  <a:lnTo>
                    <a:pt x="7" y="31"/>
                  </a:lnTo>
                  <a:lnTo>
                    <a:pt x="2" y="41"/>
                  </a:lnTo>
                  <a:lnTo>
                    <a:pt x="0" y="52"/>
                  </a:lnTo>
                  <a:lnTo>
                    <a:pt x="0" y="65"/>
                  </a:lnTo>
                  <a:lnTo>
                    <a:pt x="2" y="76"/>
                  </a:lnTo>
                  <a:lnTo>
                    <a:pt x="7" y="86"/>
                  </a:lnTo>
                  <a:lnTo>
                    <a:pt x="14" y="96"/>
                  </a:lnTo>
                  <a:lnTo>
                    <a:pt x="22" y="105"/>
                  </a:lnTo>
                  <a:lnTo>
                    <a:pt x="31" y="112"/>
                  </a:lnTo>
                  <a:lnTo>
                    <a:pt x="42" y="117"/>
                  </a:lnTo>
                  <a:lnTo>
                    <a:pt x="53" y="120"/>
                  </a:lnTo>
                  <a:lnTo>
                    <a:pt x="64" y="120"/>
                  </a:lnTo>
                  <a:lnTo>
                    <a:pt x="76" y="118"/>
                  </a:lnTo>
                  <a:lnTo>
                    <a:pt x="87" y="113"/>
                  </a:lnTo>
                  <a:lnTo>
                    <a:pt x="96" y="106"/>
                  </a:lnTo>
                  <a:lnTo>
                    <a:pt x="104" y="97"/>
                  </a:lnTo>
                  <a:lnTo>
                    <a:pt x="111" y="87"/>
                  </a:lnTo>
                  <a:lnTo>
                    <a:pt x="116" y="73"/>
                  </a:lnTo>
                  <a:lnTo>
                    <a:pt x="119" y="58"/>
                  </a:lnTo>
                  <a:lnTo>
                    <a:pt x="115" y="42"/>
                  </a:lnTo>
                  <a:lnTo>
                    <a:pt x="110" y="29"/>
                  </a:lnTo>
                  <a:lnTo>
                    <a:pt x="106" y="32"/>
                  </a:lnTo>
                  <a:lnTo>
                    <a:pt x="103" y="35"/>
                  </a:lnTo>
                  <a:lnTo>
                    <a:pt x="99" y="39"/>
                  </a:lnTo>
                  <a:lnTo>
                    <a:pt x="96" y="41"/>
                  </a:lnTo>
                  <a:lnTo>
                    <a:pt x="98" y="45"/>
                  </a:lnTo>
                  <a:lnTo>
                    <a:pt x="99" y="50"/>
                  </a:lnTo>
                  <a:lnTo>
                    <a:pt x="100" y="55"/>
                  </a:lnTo>
                  <a:lnTo>
                    <a:pt x="100" y="59"/>
                  </a:lnTo>
                  <a:lnTo>
                    <a:pt x="100" y="64"/>
                  </a:lnTo>
                  <a:lnTo>
                    <a:pt x="99" y="69"/>
                  </a:lnTo>
                  <a:lnTo>
                    <a:pt x="98" y="74"/>
                  </a:lnTo>
                  <a:lnTo>
                    <a:pt x="96" y="79"/>
                  </a:lnTo>
                  <a:lnTo>
                    <a:pt x="91" y="86"/>
                  </a:lnTo>
                  <a:lnTo>
                    <a:pt x="85" y="92"/>
                  </a:lnTo>
                  <a:lnTo>
                    <a:pt x="78" y="96"/>
                  </a:lnTo>
                  <a:lnTo>
                    <a:pt x="71" y="100"/>
                  </a:lnTo>
                  <a:lnTo>
                    <a:pt x="62" y="101"/>
                  </a:lnTo>
                  <a:lnTo>
                    <a:pt x="54" y="101"/>
                  </a:lnTo>
                  <a:lnTo>
                    <a:pt x="46" y="100"/>
                  </a:lnTo>
                  <a:lnTo>
                    <a:pt x="38" y="96"/>
                  </a:lnTo>
                  <a:lnTo>
                    <a:pt x="32" y="92"/>
                  </a:lnTo>
                  <a:lnTo>
                    <a:pt x="26" y="85"/>
                  </a:lnTo>
                  <a:lnTo>
                    <a:pt x="22" y="79"/>
                  </a:lnTo>
                  <a:lnTo>
                    <a:pt x="19" y="71"/>
                  </a:lnTo>
                  <a:lnTo>
                    <a:pt x="18" y="64"/>
                  </a:lnTo>
                  <a:lnTo>
                    <a:pt x="18" y="55"/>
                  </a:lnTo>
                  <a:lnTo>
                    <a:pt x="19" y="47"/>
                  </a:lnTo>
                  <a:lnTo>
                    <a:pt x="23" y="39"/>
                  </a:lnTo>
                  <a:lnTo>
                    <a:pt x="27" y="32"/>
                  </a:lnTo>
                  <a:lnTo>
                    <a:pt x="33" y="26"/>
                  </a:lnTo>
                  <a:lnTo>
                    <a:pt x="40" y="22"/>
                  </a:lnTo>
                  <a:lnTo>
                    <a:pt x="47" y="18"/>
                  </a:lnTo>
                  <a:lnTo>
                    <a:pt x="55" y="17"/>
                  </a:lnTo>
                  <a:lnTo>
                    <a:pt x="63" y="17"/>
                  </a:lnTo>
                  <a:lnTo>
                    <a:pt x="71" y="20"/>
                  </a:lnTo>
                  <a:lnTo>
                    <a:pt x="79" y="23"/>
                  </a:lnTo>
                  <a:lnTo>
                    <a:pt x="85" y="26"/>
                  </a:lnTo>
                  <a:lnTo>
                    <a:pt x="89" y="30"/>
                  </a:lnTo>
                  <a:lnTo>
                    <a:pt x="93" y="35"/>
                  </a:lnTo>
                  <a:lnTo>
                    <a:pt x="96" y="41"/>
                  </a:lnTo>
                  <a:lnTo>
                    <a:pt x="99" y="39"/>
                  </a:lnTo>
                  <a:lnTo>
                    <a:pt x="103" y="35"/>
                  </a:lnTo>
                  <a:lnTo>
                    <a:pt x="106" y="32"/>
                  </a:lnTo>
                  <a:lnTo>
                    <a:pt x="110" y="29"/>
                  </a:lnTo>
                  <a:lnTo>
                    <a:pt x="105" y="22"/>
                  </a:lnTo>
                  <a:lnTo>
                    <a:pt x="100" y="16"/>
                  </a:lnTo>
                  <a:lnTo>
                    <a:pt x="94" y="12"/>
                  </a:lnTo>
                  <a:lnTo>
                    <a:pt x="87" y="7"/>
                  </a:lnTo>
                  <a:close/>
                </a:path>
              </a:pathLst>
            </a:custGeom>
            <a:solidFill>
              <a:srgbClr val="000000"/>
            </a:solidFill>
            <a:ln w="9525">
              <a:noFill/>
              <a:round/>
              <a:headEnd/>
              <a:tailEnd/>
            </a:ln>
          </p:spPr>
          <p:txBody>
            <a:bodyPr/>
            <a:lstStyle/>
            <a:p>
              <a:endParaRPr lang="en-US"/>
            </a:p>
          </p:txBody>
        </p:sp>
        <p:sp>
          <p:nvSpPr>
            <p:cNvPr id="14366" name="Freeform 65"/>
            <p:cNvSpPr>
              <a:spLocks/>
            </p:cNvSpPr>
            <p:nvPr/>
          </p:nvSpPr>
          <p:spPr bwMode="auto">
            <a:xfrm>
              <a:off x="4380" y="2189"/>
              <a:ext cx="387" cy="499"/>
            </a:xfrm>
            <a:custGeom>
              <a:avLst/>
              <a:gdLst>
                <a:gd name="T0" fmla="*/ 292 w 387"/>
                <a:gd name="T1" fmla="*/ 493 h 499"/>
                <a:gd name="T2" fmla="*/ 387 w 387"/>
                <a:gd name="T3" fmla="*/ 499 h 499"/>
                <a:gd name="T4" fmla="*/ 383 w 387"/>
                <a:gd name="T5" fmla="*/ 480 h 499"/>
                <a:gd name="T6" fmla="*/ 374 w 387"/>
                <a:gd name="T7" fmla="*/ 431 h 499"/>
                <a:gd name="T8" fmla="*/ 360 w 387"/>
                <a:gd name="T9" fmla="*/ 360 h 499"/>
                <a:gd name="T10" fmla="*/ 341 w 387"/>
                <a:gd name="T11" fmla="*/ 277 h 499"/>
                <a:gd name="T12" fmla="*/ 316 w 387"/>
                <a:gd name="T13" fmla="*/ 192 h 499"/>
                <a:gd name="T14" fmla="*/ 288 w 387"/>
                <a:gd name="T15" fmla="*/ 114 h 499"/>
                <a:gd name="T16" fmla="*/ 255 w 387"/>
                <a:gd name="T17" fmla="*/ 50 h 499"/>
                <a:gd name="T18" fmla="*/ 219 w 387"/>
                <a:gd name="T19" fmla="*/ 13 h 499"/>
                <a:gd name="T20" fmla="*/ 52 w 387"/>
                <a:gd name="T21" fmla="*/ 0 h 499"/>
                <a:gd name="T22" fmla="*/ 48 w 387"/>
                <a:gd name="T23" fmla="*/ 6 h 499"/>
                <a:gd name="T24" fmla="*/ 42 w 387"/>
                <a:gd name="T25" fmla="*/ 20 h 499"/>
                <a:gd name="T26" fmla="*/ 33 w 387"/>
                <a:gd name="T27" fmla="*/ 36 h 499"/>
                <a:gd name="T28" fmla="*/ 26 w 387"/>
                <a:gd name="T29" fmla="*/ 48 h 499"/>
                <a:gd name="T30" fmla="*/ 26 w 387"/>
                <a:gd name="T31" fmla="*/ 48 h 499"/>
                <a:gd name="T32" fmla="*/ 26 w 387"/>
                <a:gd name="T33" fmla="*/ 48 h 499"/>
                <a:gd name="T34" fmla="*/ 25 w 387"/>
                <a:gd name="T35" fmla="*/ 48 h 499"/>
                <a:gd name="T36" fmla="*/ 25 w 387"/>
                <a:gd name="T37" fmla="*/ 48 h 499"/>
                <a:gd name="T38" fmla="*/ 24 w 387"/>
                <a:gd name="T39" fmla="*/ 49 h 499"/>
                <a:gd name="T40" fmla="*/ 24 w 387"/>
                <a:gd name="T41" fmla="*/ 52 h 499"/>
                <a:gd name="T42" fmla="*/ 24 w 387"/>
                <a:gd name="T43" fmla="*/ 53 h 499"/>
                <a:gd name="T44" fmla="*/ 24 w 387"/>
                <a:gd name="T45" fmla="*/ 53 h 499"/>
                <a:gd name="T46" fmla="*/ 19 w 387"/>
                <a:gd name="T47" fmla="*/ 62 h 499"/>
                <a:gd name="T48" fmla="*/ 12 w 387"/>
                <a:gd name="T49" fmla="*/ 70 h 499"/>
                <a:gd name="T50" fmla="*/ 6 w 387"/>
                <a:gd name="T51" fmla="*/ 80 h 499"/>
                <a:gd name="T52" fmla="*/ 1 w 387"/>
                <a:gd name="T53" fmla="*/ 91 h 499"/>
                <a:gd name="T54" fmla="*/ 0 w 387"/>
                <a:gd name="T55" fmla="*/ 104 h 499"/>
                <a:gd name="T56" fmla="*/ 4 w 387"/>
                <a:gd name="T57" fmla="*/ 117 h 499"/>
                <a:gd name="T58" fmla="*/ 15 w 387"/>
                <a:gd name="T59" fmla="*/ 134 h 499"/>
                <a:gd name="T60" fmla="*/ 33 w 387"/>
                <a:gd name="T61" fmla="*/ 153 h 499"/>
                <a:gd name="T62" fmla="*/ 34 w 387"/>
                <a:gd name="T63" fmla="*/ 186 h 499"/>
                <a:gd name="T64" fmla="*/ 39 w 387"/>
                <a:gd name="T65" fmla="*/ 249 h 499"/>
                <a:gd name="T66" fmla="*/ 44 w 387"/>
                <a:gd name="T67" fmla="*/ 311 h 499"/>
                <a:gd name="T68" fmla="*/ 47 w 387"/>
                <a:gd name="T69" fmla="*/ 342 h 499"/>
                <a:gd name="T70" fmla="*/ 50 w 387"/>
                <a:gd name="T71" fmla="*/ 356 h 499"/>
                <a:gd name="T72" fmla="*/ 55 w 387"/>
                <a:gd name="T73" fmla="*/ 383 h 499"/>
                <a:gd name="T74" fmla="*/ 60 w 387"/>
                <a:gd name="T75" fmla="*/ 409 h 499"/>
                <a:gd name="T76" fmla="*/ 62 w 387"/>
                <a:gd name="T77" fmla="*/ 422 h 499"/>
                <a:gd name="T78" fmla="*/ 62 w 387"/>
                <a:gd name="T79" fmla="*/ 424 h 499"/>
                <a:gd name="T80" fmla="*/ 62 w 387"/>
                <a:gd name="T81" fmla="*/ 426 h 499"/>
                <a:gd name="T82" fmla="*/ 61 w 387"/>
                <a:gd name="T83" fmla="*/ 430 h 499"/>
                <a:gd name="T84" fmla="*/ 61 w 387"/>
                <a:gd name="T85" fmla="*/ 432 h 499"/>
                <a:gd name="T86" fmla="*/ 82 w 387"/>
                <a:gd name="T87" fmla="*/ 440 h 499"/>
                <a:gd name="T88" fmla="*/ 103 w 387"/>
                <a:gd name="T89" fmla="*/ 443 h 499"/>
                <a:gd name="T90" fmla="*/ 122 w 387"/>
                <a:gd name="T91" fmla="*/ 444 h 499"/>
                <a:gd name="T92" fmla="*/ 142 w 387"/>
                <a:gd name="T93" fmla="*/ 443 h 499"/>
                <a:gd name="T94" fmla="*/ 161 w 387"/>
                <a:gd name="T95" fmla="*/ 439 h 499"/>
                <a:gd name="T96" fmla="*/ 179 w 387"/>
                <a:gd name="T97" fmla="*/ 433 h 499"/>
                <a:gd name="T98" fmla="*/ 197 w 387"/>
                <a:gd name="T99" fmla="*/ 424 h 499"/>
                <a:gd name="T100" fmla="*/ 214 w 387"/>
                <a:gd name="T101" fmla="*/ 414 h 499"/>
                <a:gd name="T102" fmla="*/ 211 w 387"/>
                <a:gd name="T103" fmla="*/ 343 h 499"/>
                <a:gd name="T104" fmla="*/ 211 w 387"/>
                <a:gd name="T105" fmla="*/ 301 h 499"/>
                <a:gd name="T106" fmla="*/ 215 w 387"/>
                <a:gd name="T107" fmla="*/ 266 h 499"/>
                <a:gd name="T108" fmla="*/ 223 w 387"/>
                <a:gd name="T109" fmla="*/ 216 h 499"/>
                <a:gd name="T110" fmla="*/ 235 w 387"/>
                <a:gd name="T111" fmla="*/ 238 h 499"/>
                <a:gd name="T112" fmla="*/ 242 w 387"/>
                <a:gd name="T113" fmla="*/ 257 h 499"/>
                <a:gd name="T114" fmla="*/ 249 w 387"/>
                <a:gd name="T115" fmla="*/ 276 h 499"/>
                <a:gd name="T116" fmla="*/ 256 w 387"/>
                <a:gd name="T117" fmla="*/ 299 h 499"/>
                <a:gd name="T118" fmla="*/ 262 w 387"/>
                <a:gd name="T119" fmla="*/ 328 h 499"/>
                <a:gd name="T120" fmla="*/ 270 w 387"/>
                <a:gd name="T121" fmla="*/ 368 h 499"/>
                <a:gd name="T122" fmla="*/ 280 w 387"/>
                <a:gd name="T123" fmla="*/ 422 h 499"/>
                <a:gd name="T124" fmla="*/ 292 w 387"/>
                <a:gd name="T125" fmla="*/ 493 h 4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7"/>
                <a:gd name="T190" fmla="*/ 0 h 499"/>
                <a:gd name="T191" fmla="*/ 387 w 387"/>
                <a:gd name="T192" fmla="*/ 499 h 4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7" h="499">
                  <a:moveTo>
                    <a:pt x="292" y="493"/>
                  </a:moveTo>
                  <a:lnTo>
                    <a:pt x="387" y="499"/>
                  </a:lnTo>
                  <a:lnTo>
                    <a:pt x="383" y="480"/>
                  </a:lnTo>
                  <a:lnTo>
                    <a:pt x="374" y="431"/>
                  </a:lnTo>
                  <a:lnTo>
                    <a:pt x="360" y="360"/>
                  </a:lnTo>
                  <a:lnTo>
                    <a:pt x="341" y="277"/>
                  </a:lnTo>
                  <a:lnTo>
                    <a:pt x="316" y="192"/>
                  </a:lnTo>
                  <a:lnTo>
                    <a:pt x="288" y="114"/>
                  </a:lnTo>
                  <a:lnTo>
                    <a:pt x="255" y="50"/>
                  </a:lnTo>
                  <a:lnTo>
                    <a:pt x="219" y="13"/>
                  </a:lnTo>
                  <a:lnTo>
                    <a:pt x="52" y="0"/>
                  </a:lnTo>
                  <a:lnTo>
                    <a:pt x="48" y="6"/>
                  </a:lnTo>
                  <a:lnTo>
                    <a:pt x="42" y="20"/>
                  </a:lnTo>
                  <a:lnTo>
                    <a:pt x="33" y="36"/>
                  </a:lnTo>
                  <a:lnTo>
                    <a:pt x="26" y="48"/>
                  </a:lnTo>
                  <a:lnTo>
                    <a:pt x="25" y="48"/>
                  </a:lnTo>
                  <a:lnTo>
                    <a:pt x="24" y="49"/>
                  </a:lnTo>
                  <a:lnTo>
                    <a:pt x="24" y="52"/>
                  </a:lnTo>
                  <a:lnTo>
                    <a:pt x="24" y="53"/>
                  </a:lnTo>
                  <a:lnTo>
                    <a:pt x="19" y="62"/>
                  </a:lnTo>
                  <a:lnTo>
                    <a:pt x="12" y="70"/>
                  </a:lnTo>
                  <a:lnTo>
                    <a:pt x="6" y="80"/>
                  </a:lnTo>
                  <a:lnTo>
                    <a:pt x="1" y="91"/>
                  </a:lnTo>
                  <a:lnTo>
                    <a:pt x="0" y="104"/>
                  </a:lnTo>
                  <a:lnTo>
                    <a:pt x="4" y="117"/>
                  </a:lnTo>
                  <a:lnTo>
                    <a:pt x="15" y="134"/>
                  </a:lnTo>
                  <a:lnTo>
                    <a:pt x="33" y="153"/>
                  </a:lnTo>
                  <a:lnTo>
                    <a:pt x="34" y="186"/>
                  </a:lnTo>
                  <a:lnTo>
                    <a:pt x="39" y="249"/>
                  </a:lnTo>
                  <a:lnTo>
                    <a:pt x="44" y="311"/>
                  </a:lnTo>
                  <a:lnTo>
                    <a:pt x="47" y="342"/>
                  </a:lnTo>
                  <a:lnTo>
                    <a:pt x="50" y="356"/>
                  </a:lnTo>
                  <a:lnTo>
                    <a:pt x="55" y="383"/>
                  </a:lnTo>
                  <a:lnTo>
                    <a:pt x="60" y="409"/>
                  </a:lnTo>
                  <a:lnTo>
                    <a:pt x="62" y="422"/>
                  </a:lnTo>
                  <a:lnTo>
                    <a:pt x="62" y="424"/>
                  </a:lnTo>
                  <a:lnTo>
                    <a:pt x="62" y="426"/>
                  </a:lnTo>
                  <a:lnTo>
                    <a:pt x="61" y="430"/>
                  </a:lnTo>
                  <a:lnTo>
                    <a:pt x="61" y="432"/>
                  </a:lnTo>
                  <a:lnTo>
                    <a:pt x="82" y="440"/>
                  </a:lnTo>
                  <a:lnTo>
                    <a:pt x="103" y="443"/>
                  </a:lnTo>
                  <a:lnTo>
                    <a:pt x="122" y="444"/>
                  </a:lnTo>
                  <a:lnTo>
                    <a:pt x="142" y="443"/>
                  </a:lnTo>
                  <a:lnTo>
                    <a:pt x="161" y="439"/>
                  </a:lnTo>
                  <a:lnTo>
                    <a:pt x="179" y="433"/>
                  </a:lnTo>
                  <a:lnTo>
                    <a:pt x="197" y="424"/>
                  </a:lnTo>
                  <a:lnTo>
                    <a:pt x="214" y="414"/>
                  </a:lnTo>
                  <a:lnTo>
                    <a:pt x="211" y="343"/>
                  </a:lnTo>
                  <a:lnTo>
                    <a:pt x="211" y="301"/>
                  </a:lnTo>
                  <a:lnTo>
                    <a:pt x="215" y="266"/>
                  </a:lnTo>
                  <a:lnTo>
                    <a:pt x="223" y="216"/>
                  </a:lnTo>
                  <a:lnTo>
                    <a:pt x="235" y="238"/>
                  </a:lnTo>
                  <a:lnTo>
                    <a:pt x="242" y="257"/>
                  </a:lnTo>
                  <a:lnTo>
                    <a:pt x="249" y="276"/>
                  </a:lnTo>
                  <a:lnTo>
                    <a:pt x="256" y="299"/>
                  </a:lnTo>
                  <a:lnTo>
                    <a:pt x="262" y="328"/>
                  </a:lnTo>
                  <a:lnTo>
                    <a:pt x="270" y="368"/>
                  </a:lnTo>
                  <a:lnTo>
                    <a:pt x="280" y="422"/>
                  </a:lnTo>
                  <a:lnTo>
                    <a:pt x="292" y="493"/>
                  </a:lnTo>
                  <a:close/>
                </a:path>
              </a:pathLst>
            </a:custGeom>
            <a:solidFill>
              <a:srgbClr val="000000"/>
            </a:solidFill>
            <a:ln w="9525">
              <a:noFill/>
              <a:round/>
              <a:headEnd/>
              <a:tailEnd/>
            </a:ln>
          </p:spPr>
          <p:txBody>
            <a:bodyPr/>
            <a:lstStyle/>
            <a:p>
              <a:endParaRPr lang="en-US"/>
            </a:p>
          </p:txBody>
        </p:sp>
        <p:sp>
          <p:nvSpPr>
            <p:cNvPr id="14367" name="Freeform 66"/>
            <p:cNvSpPr>
              <a:spLocks/>
            </p:cNvSpPr>
            <p:nvPr/>
          </p:nvSpPr>
          <p:spPr bwMode="auto">
            <a:xfrm>
              <a:off x="4396" y="3285"/>
              <a:ext cx="427" cy="90"/>
            </a:xfrm>
            <a:custGeom>
              <a:avLst/>
              <a:gdLst>
                <a:gd name="T0" fmla="*/ 2 w 427"/>
                <a:gd name="T1" fmla="*/ 20 h 90"/>
                <a:gd name="T2" fmla="*/ 0 w 427"/>
                <a:gd name="T3" fmla="*/ 27 h 90"/>
                <a:gd name="T4" fmla="*/ 3 w 427"/>
                <a:gd name="T5" fmla="*/ 32 h 90"/>
                <a:gd name="T6" fmla="*/ 10 w 427"/>
                <a:gd name="T7" fmla="*/ 35 h 90"/>
                <a:gd name="T8" fmla="*/ 18 w 427"/>
                <a:gd name="T9" fmla="*/ 31 h 90"/>
                <a:gd name="T10" fmla="*/ 40 w 427"/>
                <a:gd name="T11" fmla="*/ 23 h 90"/>
                <a:gd name="T12" fmla="*/ 79 w 427"/>
                <a:gd name="T13" fmla="*/ 18 h 90"/>
                <a:gd name="T14" fmla="*/ 126 w 427"/>
                <a:gd name="T15" fmla="*/ 27 h 90"/>
                <a:gd name="T16" fmla="*/ 153 w 427"/>
                <a:gd name="T17" fmla="*/ 41 h 90"/>
                <a:gd name="T18" fmla="*/ 157 w 427"/>
                <a:gd name="T19" fmla="*/ 41 h 90"/>
                <a:gd name="T20" fmla="*/ 160 w 427"/>
                <a:gd name="T21" fmla="*/ 40 h 90"/>
                <a:gd name="T22" fmla="*/ 172 w 427"/>
                <a:gd name="T23" fmla="*/ 37 h 90"/>
                <a:gd name="T24" fmla="*/ 195 w 427"/>
                <a:gd name="T25" fmla="*/ 31 h 90"/>
                <a:gd name="T26" fmla="*/ 226 w 427"/>
                <a:gd name="T27" fmla="*/ 27 h 90"/>
                <a:gd name="T28" fmla="*/ 264 w 427"/>
                <a:gd name="T29" fmla="*/ 25 h 90"/>
                <a:gd name="T30" fmla="*/ 305 w 427"/>
                <a:gd name="T31" fmla="*/ 31 h 90"/>
                <a:gd name="T32" fmla="*/ 348 w 427"/>
                <a:gd name="T33" fmla="*/ 45 h 90"/>
                <a:gd name="T34" fmla="*/ 391 w 427"/>
                <a:gd name="T35" fmla="*/ 71 h 90"/>
                <a:gd name="T36" fmla="*/ 415 w 427"/>
                <a:gd name="T37" fmla="*/ 90 h 90"/>
                <a:gd name="T38" fmla="*/ 422 w 427"/>
                <a:gd name="T39" fmla="*/ 90 h 90"/>
                <a:gd name="T40" fmla="*/ 427 w 427"/>
                <a:gd name="T41" fmla="*/ 84 h 90"/>
                <a:gd name="T42" fmla="*/ 426 w 427"/>
                <a:gd name="T43" fmla="*/ 77 h 90"/>
                <a:gd name="T44" fmla="*/ 404 w 427"/>
                <a:gd name="T45" fmla="*/ 57 h 90"/>
                <a:gd name="T46" fmla="*/ 362 w 427"/>
                <a:gd name="T47" fmla="*/ 31 h 90"/>
                <a:gd name="T48" fmla="*/ 320 w 427"/>
                <a:gd name="T49" fmla="*/ 15 h 90"/>
                <a:gd name="T50" fmla="*/ 279 w 427"/>
                <a:gd name="T51" fmla="*/ 9 h 90"/>
                <a:gd name="T52" fmla="*/ 241 w 427"/>
                <a:gd name="T53" fmla="*/ 7 h 90"/>
                <a:gd name="T54" fmla="*/ 208 w 427"/>
                <a:gd name="T55" fmla="*/ 11 h 90"/>
                <a:gd name="T56" fmla="*/ 181 w 427"/>
                <a:gd name="T57" fmla="*/ 15 h 90"/>
                <a:gd name="T58" fmla="*/ 162 w 427"/>
                <a:gd name="T59" fmla="*/ 20 h 90"/>
                <a:gd name="T60" fmla="*/ 128 w 427"/>
                <a:gd name="T61" fmla="*/ 9 h 90"/>
                <a:gd name="T62" fmla="*/ 76 w 427"/>
                <a:gd name="T63" fmla="*/ 0 h 90"/>
                <a:gd name="T64" fmla="*/ 34 w 427"/>
                <a:gd name="T65" fmla="*/ 5 h 90"/>
                <a:gd name="T66" fmla="*/ 9 w 427"/>
                <a:gd name="T67" fmla="*/ 15 h 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7"/>
                <a:gd name="T103" fmla="*/ 0 h 90"/>
                <a:gd name="T104" fmla="*/ 427 w 427"/>
                <a:gd name="T105" fmla="*/ 90 h 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7" h="90">
                  <a:moveTo>
                    <a:pt x="4" y="18"/>
                  </a:moveTo>
                  <a:lnTo>
                    <a:pt x="2" y="20"/>
                  </a:lnTo>
                  <a:lnTo>
                    <a:pt x="0" y="23"/>
                  </a:lnTo>
                  <a:lnTo>
                    <a:pt x="0" y="27"/>
                  </a:lnTo>
                  <a:lnTo>
                    <a:pt x="1" y="30"/>
                  </a:lnTo>
                  <a:lnTo>
                    <a:pt x="3" y="32"/>
                  </a:lnTo>
                  <a:lnTo>
                    <a:pt x="6" y="35"/>
                  </a:lnTo>
                  <a:lnTo>
                    <a:pt x="10" y="35"/>
                  </a:lnTo>
                  <a:lnTo>
                    <a:pt x="13" y="33"/>
                  </a:lnTo>
                  <a:lnTo>
                    <a:pt x="18" y="31"/>
                  </a:lnTo>
                  <a:lnTo>
                    <a:pt x="27" y="28"/>
                  </a:lnTo>
                  <a:lnTo>
                    <a:pt x="40" y="23"/>
                  </a:lnTo>
                  <a:lnTo>
                    <a:pt x="58" y="19"/>
                  </a:lnTo>
                  <a:lnTo>
                    <a:pt x="79" y="18"/>
                  </a:lnTo>
                  <a:lnTo>
                    <a:pt x="101" y="20"/>
                  </a:lnTo>
                  <a:lnTo>
                    <a:pt x="126" y="27"/>
                  </a:lnTo>
                  <a:lnTo>
                    <a:pt x="151" y="40"/>
                  </a:lnTo>
                  <a:lnTo>
                    <a:pt x="153" y="41"/>
                  </a:lnTo>
                  <a:lnTo>
                    <a:pt x="154" y="41"/>
                  </a:lnTo>
                  <a:lnTo>
                    <a:pt x="157" y="41"/>
                  </a:lnTo>
                  <a:lnTo>
                    <a:pt x="158" y="41"/>
                  </a:lnTo>
                  <a:lnTo>
                    <a:pt x="160" y="40"/>
                  </a:lnTo>
                  <a:lnTo>
                    <a:pt x="164" y="39"/>
                  </a:lnTo>
                  <a:lnTo>
                    <a:pt x="172" y="37"/>
                  </a:lnTo>
                  <a:lnTo>
                    <a:pt x="182" y="33"/>
                  </a:lnTo>
                  <a:lnTo>
                    <a:pt x="195" y="31"/>
                  </a:lnTo>
                  <a:lnTo>
                    <a:pt x="211" y="29"/>
                  </a:lnTo>
                  <a:lnTo>
                    <a:pt x="226" y="27"/>
                  </a:lnTo>
                  <a:lnTo>
                    <a:pt x="245" y="25"/>
                  </a:lnTo>
                  <a:lnTo>
                    <a:pt x="264" y="25"/>
                  </a:lnTo>
                  <a:lnTo>
                    <a:pt x="284" y="28"/>
                  </a:lnTo>
                  <a:lnTo>
                    <a:pt x="305" y="31"/>
                  </a:lnTo>
                  <a:lnTo>
                    <a:pt x="327" y="37"/>
                  </a:lnTo>
                  <a:lnTo>
                    <a:pt x="348" y="45"/>
                  </a:lnTo>
                  <a:lnTo>
                    <a:pt x="370" y="56"/>
                  </a:lnTo>
                  <a:lnTo>
                    <a:pt x="391" y="71"/>
                  </a:lnTo>
                  <a:lnTo>
                    <a:pt x="411" y="88"/>
                  </a:lnTo>
                  <a:lnTo>
                    <a:pt x="415" y="90"/>
                  </a:lnTo>
                  <a:lnTo>
                    <a:pt x="418" y="90"/>
                  </a:lnTo>
                  <a:lnTo>
                    <a:pt x="422" y="90"/>
                  </a:lnTo>
                  <a:lnTo>
                    <a:pt x="425" y="88"/>
                  </a:lnTo>
                  <a:lnTo>
                    <a:pt x="427" y="84"/>
                  </a:lnTo>
                  <a:lnTo>
                    <a:pt x="427" y="81"/>
                  </a:lnTo>
                  <a:lnTo>
                    <a:pt x="426" y="77"/>
                  </a:lnTo>
                  <a:lnTo>
                    <a:pt x="424" y="74"/>
                  </a:lnTo>
                  <a:lnTo>
                    <a:pt x="404" y="57"/>
                  </a:lnTo>
                  <a:lnTo>
                    <a:pt x="383" y="42"/>
                  </a:lnTo>
                  <a:lnTo>
                    <a:pt x="362" y="31"/>
                  </a:lnTo>
                  <a:lnTo>
                    <a:pt x="342" y="22"/>
                  </a:lnTo>
                  <a:lnTo>
                    <a:pt x="320" y="15"/>
                  </a:lnTo>
                  <a:lnTo>
                    <a:pt x="300" y="11"/>
                  </a:lnTo>
                  <a:lnTo>
                    <a:pt x="279" y="9"/>
                  </a:lnTo>
                  <a:lnTo>
                    <a:pt x="260" y="7"/>
                  </a:lnTo>
                  <a:lnTo>
                    <a:pt x="241" y="7"/>
                  </a:lnTo>
                  <a:lnTo>
                    <a:pt x="224" y="9"/>
                  </a:lnTo>
                  <a:lnTo>
                    <a:pt x="208" y="11"/>
                  </a:lnTo>
                  <a:lnTo>
                    <a:pt x="194" y="13"/>
                  </a:lnTo>
                  <a:lnTo>
                    <a:pt x="181" y="15"/>
                  </a:lnTo>
                  <a:lnTo>
                    <a:pt x="170" y="18"/>
                  </a:lnTo>
                  <a:lnTo>
                    <a:pt x="162" y="20"/>
                  </a:lnTo>
                  <a:lnTo>
                    <a:pt x="157" y="22"/>
                  </a:lnTo>
                  <a:lnTo>
                    <a:pt x="128" y="9"/>
                  </a:lnTo>
                  <a:lnTo>
                    <a:pt x="101" y="1"/>
                  </a:lnTo>
                  <a:lnTo>
                    <a:pt x="76" y="0"/>
                  </a:lnTo>
                  <a:lnTo>
                    <a:pt x="54" y="1"/>
                  </a:lnTo>
                  <a:lnTo>
                    <a:pt x="34" y="5"/>
                  </a:lnTo>
                  <a:lnTo>
                    <a:pt x="19" y="11"/>
                  </a:lnTo>
                  <a:lnTo>
                    <a:pt x="9" y="15"/>
                  </a:lnTo>
                  <a:lnTo>
                    <a:pt x="4" y="18"/>
                  </a:lnTo>
                  <a:close/>
                </a:path>
              </a:pathLst>
            </a:custGeom>
            <a:solidFill>
              <a:srgbClr val="000000"/>
            </a:solidFill>
            <a:ln w="9525">
              <a:noFill/>
              <a:round/>
              <a:headEnd/>
              <a:tailEnd/>
            </a:ln>
          </p:spPr>
          <p:txBody>
            <a:bodyPr/>
            <a:lstStyle/>
            <a:p>
              <a:endParaRPr lang="en-US"/>
            </a:p>
          </p:txBody>
        </p:sp>
        <p:sp>
          <p:nvSpPr>
            <p:cNvPr id="14368" name="Freeform 67"/>
            <p:cNvSpPr>
              <a:spLocks/>
            </p:cNvSpPr>
            <p:nvPr/>
          </p:nvSpPr>
          <p:spPr bwMode="auto">
            <a:xfrm>
              <a:off x="4338" y="2307"/>
              <a:ext cx="429" cy="874"/>
            </a:xfrm>
            <a:custGeom>
              <a:avLst/>
              <a:gdLst>
                <a:gd name="T0" fmla="*/ 57 w 429"/>
                <a:gd name="T1" fmla="*/ 26 h 874"/>
                <a:gd name="T2" fmla="*/ 50 w 429"/>
                <a:gd name="T3" fmla="*/ 153 h 874"/>
                <a:gd name="T4" fmla="*/ 39 w 429"/>
                <a:gd name="T5" fmla="*/ 330 h 874"/>
                <a:gd name="T6" fmla="*/ 27 w 429"/>
                <a:gd name="T7" fmla="*/ 481 h 874"/>
                <a:gd name="T8" fmla="*/ 15 w 429"/>
                <a:gd name="T9" fmla="*/ 592 h 874"/>
                <a:gd name="T10" fmla="*/ 2 w 429"/>
                <a:gd name="T11" fmla="*/ 751 h 874"/>
                <a:gd name="T12" fmla="*/ 5 w 429"/>
                <a:gd name="T13" fmla="*/ 782 h 874"/>
                <a:gd name="T14" fmla="*/ 36 w 429"/>
                <a:gd name="T15" fmla="*/ 790 h 874"/>
                <a:gd name="T16" fmla="*/ 81 w 429"/>
                <a:gd name="T17" fmla="*/ 806 h 874"/>
                <a:gd name="T18" fmla="*/ 120 w 429"/>
                <a:gd name="T19" fmla="*/ 830 h 874"/>
                <a:gd name="T20" fmla="*/ 140 w 429"/>
                <a:gd name="T21" fmla="*/ 857 h 874"/>
                <a:gd name="T22" fmla="*/ 168 w 429"/>
                <a:gd name="T23" fmla="*/ 871 h 874"/>
                <a:gd name="T24" fmla="*/ 203 w 429"/>
                <a:gd name="T25" fmla="*/ 870 h 874"/>
                <a:gd name="T26" fmla="*/ 236 w 429"/>
                <a:gd name="T27" fmla="*/ 853 h 874"/>
                <a:gd name="T28" fmla="*/ 260 w 429"/>
                <a:gd name="T29" fmla="*/ 824 h 874"/>
                <a:gd name="T30" fmla="*/ 287 w 429"/>
                <a:gd name="T31" fmla="*/ 805 h 874"/>
                <a:gd name="T32" fmla="*/ 316 w 429"/>
                <a:gd name="T33" fmla="*/ 796 h 874"/>
                <a:gd name="T34" fmla="*/ 348 w 429"/>
                <a:gd name="T35" fmla="*/ 790 h 874"/>
                <a:gd name="T36" fmla="*/ 376 w 429"/>
                <a:gd name="T37" fmla="*/ 783 h 874"/>
                <a:gd name="T38" fmla="*/ 401 w 429"/>
                <a:gd name="T39" fmla="*/ 778 h 874"/>
                <a:gd name="T40" fmla="*/ 418 w 429"/>
                <a:gd name="T41" fmla="*/ 777 h 874"/>
                <a:gd name="T42" fmla="*/ 428 w 429"/>
                <a:gd name="T43" fmla="*/ 776 h 874"/>
                <a:gd name="T44" fmla="*/ 423 w 429"/>
                <a:gd name="T45" fmla="*/ 760 h 874"/>
                <a:gd name="T46" fmla="*/ 384 w 429"/>
                <a:gd name="T47" fmla="*/ 655 h 874"/>
                <a:gd name="T48" fmla="*/ 331 w 429"/>
                <a:gd name="T49" fmla="*/ 509 h 874"/>
                <a:gd name="T50" fmla="*/ 290 w 429"/>
                <a:gd name="T51" fmla="*/ 388 h 874"/>
                <a:gd name="T52" fmla="*/ 278 w 429"/>
                <a:gd name="T53" fmla="*/ 297 h 874"/>
                <a:gd name="T54" fmla="*/ 268 w 429"/>
                <a:gd name="T55" fmla="*/ 132 h 874"/>
                <a:gd name="T56" fmla="*/ 263 w 429"/>
                <a:gd name="T57" fmla="*/ 97 h 874"/>
                <a:gd name="T58" fmla="*/ 247 w 429"/>
                <a:gd name="T59" fmla="*/ 87 h 874"/>
                <a:gd name="T60" fmla="*/ 220 w 429"/>
                <a:gd name="T61" fmla="*/ 69 h 874"/>
                <a:gd name="T62" fmla="*/ 186 w 429"/>
                <a:gd name="T63" fmla="*/ 49 h 874"/>
                <a:gd name="T64" fmla="*/ 149 w 429"/>
                <a:gd name="T65" fmla="*/ 28 h 874"/>
                <a:gd name="T66" fmla="*/ 113 w 429"/>
                <a:gd name="T67" fmla="*/ 11 h 874"/>
                <a:gd name="T68" fmla="*/ 84 w 429"/>
                <a:gd name="T69" fmla="*/ 1 h 874"/>
                <a:gd name="T70" fmla="*/ 63 w 429"/>
                <a:gd name="T71" fmla="*/ 1 h 8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9"/>
                <a:gd name="T109" fmla="*/ 0 h 874"/>
                <a:gd name="T110" fmla="*/ 429 w 429"/>
                <a:gd name="T111" fmla="*/ 874 h 8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9" h="874">
                  <a:moveTo>
                    <a:pt x="58" y="7"/>
                  </a:moveTo>
                  <a:lnTo>
                    <a:pt x="57" y="26"/>
                  </a:lnTo>
                  <a:lnTo>
                    <a:pt x="54" y="78"/>
                  </a:lnTo>
                  <a:lnTo>
                    <a:pt x="50" y="153"/>
                  </a:lnTo>
                  <a:lnTo>
                    <a:pt x="44" y="239"/>
                  </a:lnTo>
                  <a:lnTo>
                    <a:pt x="39" y="330"/>
                  </a:lnTo>
                  <a:lnTo>
                    <a:pt x="33" y="413"/>
                  </a:lnTo>
                  <a:lnTo>
                    <a:pt x="27" y="481"/>
                  </a:lnTo>
                  <a:lnTo>
                    <a:pt x="23" y="523"/>
                  </a:lnTo>
                  <a:lnTo>
                    <a:pt x="15" y="592"/>
                  </a:lnTo>
                  <a:lnTo>
                    <a:pt x="7" y="677"/>
                  </a:lnTo>
                  <a:lnTo>
                    <a:pt x="2" y="751"/>
                  </a:lnTo>
                  <a:lnTo>
                    <a:pt x="0" y="781"/>
                  </a:lnTo>
                  <a:lnTo>
                    <a:pt x="5" y="782"/>
                  </a:lnTo>
                  <a:lnTo>
                    <a:pt x="18" y="786"/>
                  </a:lnTo>
                  <a:lnTo>
                    <a:pt x="36" y="790"/>
                  </a:lnTo>
                  <a:lnTo>
                    <a:pt x="59" y="797"/>
                  </a:lnTo>
                  <a:lnTo>
                    <a:pt x="81" y="806"/>
                  </a:lnTo>
                  <a:lnTo>
                    <a:pt x="103" y="817"/>
                  </a:lnTo>
                  <a:lnTo>
                    <a:pt x="120" y="830"/>
                  </a:lnTo>
                  <a:lnTo>
                    <a:pt x="131" y="844"/>
                  </a:lnTo>
                  <a:lnTo>
                    <a:pt x="140" y="857"/>
                  </a:lnTo>
                  <a:lnTo>
                    <a:pt x="152" y="867"/>
                  </a:lnTo>
                  <a:lnTo>
                    <a:pt x="168" y="871"/>
                  </a:lnTo>
                  <a:lnTo>
                    <a:pt x="185" y="874"/>
                  </a:lnTo>
                  <a:lnTo>
                    <a:pt x="203" y="870"/>
                  </a:lnTo>
                  <a:lnTo>
                    <a:pt x="220" y="865"/>
                  </a:lnTo>
                  <a:lnTo>
                    <a:pt x="236" y="853"/>
                  </a:lnTo>
                  <a:lnTo>
                    <a:pt x="248" y="839"/>
                  </a:lnTo>
                  <a:lnTo>
                    <a:pt x="260" y="824"/>
                  </a:lnTo>
                  <a:lnTo>
                    <a:pt x="272" y="813"/>
                  </a:lnTo>
                  <a:lnTo>
                    <a:pt x="287" y="805"/>
                  </a:lnTo>
                  <a:lnTo>
                    <a:pt x="301" y="799"/>
                  </a:lnTo>
                  <a:lnTo>
                    <a:pt x="316" y="796"/>
                  </a:lnTo>
                  <a:lnTo>
                    <a:pt x="332" y="794"/>
                  </a:lnTo>
                  <a:lnTo>
                    <a:pt x="348" y="790"/>
                  </a:lnTo>
                  <a:lnTo>
                    <a:pt x="362" y="787"/>
                  </a:lnTo>
                  <a:lnTo>
                    <a:pt x="376" y="783"/>
                  </a:lnTo>
                  <a:lnTo>
                    <a:pt x="389" y="780"/>
                  </a:lnTo>
                  <a:lnTo>
                    <a:pt x="401" y="778"/>
                  </a:lnTo>
                  <a:lnTo>
                    <a:pt x="410" y="777"/>
                  </a:lnTo>
                  <a:lnTo>
                    <a:pt x="418" y="777"/>
                  </a:lnTo>
                  <a:lnTo>
                    <a:pt x="424" y="776"/>
                  </a:lnTo>
                  <a:lnTo>
                    <a:pt x="428" y="776"/>
                  </a:lnTo>
                  <a:lnTo>
                    <a:pt x="429" y="776"/>
                  </a:lnTo>
                  <a:lnTo>
                    <a:pt x="423" y="760"/>
                  </a:lnTo>
                  <a:lnTo>
                    <a:pt x="406" y="717"/>
                  </a:lnTo>
                  <a:lnTo>
                    <a:pt x="384" y="655"/>
                  </a:lnTo>
                  <a:lnTo>
                    <a:pt x="358" y="584"/>
                  </a:lnTo>
                  <a:lnTo>
                    <a:pt x="331" y="509"/>
                  </a:lnTo>
                  <a:lnTo>
                    <a:pt x="307" y="441"/>
                  </a:lnTo>
                  <a:lnTo>
                    <a:pt x="290" y="388"/>
                  </a:lnTo>
                  <a:lnTo>
                    <a:pt x="282" y="357"/>
                  </a:lnTo>
                  <a:lnTo>
                    <a:pt x="278" y="297"/>
                  </a:lnTo>
                  <a:lnTo>
                    <a:pt x="272" y="210"/>
                  </a:lnTo>
                  <a:lnTo>
                    <a:pt x="268" y="132"/>
                  </a:lnTo>
                  <a:lnTo>
                    <a:pt x="265" y="98"/>
                  </a:lnTo>
                  <a:lnTo>
                    <a:pt x="263" y="97"/>
                  </a:lnTo>
                  <a:lnTo>
                    <a:pt x="257" y="93"/>
                  </a:lnTo>
                  <a:lnTo>
                    <a:pt x="247" y="87"/>
                  </a:lnTo>
                  <a:lnTo>
                    <a:pt x="235" y="79"/>
                  </a:lnTo>
                  <a:lnTo>
                    <a:pt x="220" y="69"/>
                  </a:lnTo>
                  <a:lnTo>
                    <a:pt x="204" y="59"/>
                  </a:lnTo>
                  <a:lnTo>
                    <a:pt x="186" y="49"/>
                  </a:lnTo>
                  <a:lnTo>
                    <a:pt x="168" y="39"/>
                  </a:lnTo>
                  <a:lnTo>
                    <a:pt x="149" y="28"/>
                  </a:lnTo>
                  <a:lnTo>
                    <a:pt x="131" y="19"/>
                  </a:lnTo>
                  <a:lnTo>
                    <a:pt x="113" y="11"/>
                  </a:lnTo>
                  <a:lnTo>
                    <a:pt x="97" y="5"/>
                  </a:lnTo>
                  <a:lnTo>
                    <a:pt x="84" y="1"/>
                  </a:lnTo>
                  <a:lnTo>
                    <a:pt x="71" y="0"/>
                  </a:lnTo>
                  <a:lnTo>
                    <a:pt x="63" y="1"/>
                  </a:lnTo>
                  <a:lnTo>
                    <a:pt x="58" y="7"/>
                  </a:lnTo>
                  <a:close/>
                </a:path>
              </a:pathLst>
            </a:custGeom>
            <a:solidFill>
              <a:srgbClr val="000000"/>
            </a:solidFill>
            <a:ln w="9525">
              <a:noFill/>
              <a:round/>
              <a:headEnd/>
              <a:tailEnd/>
            </a:ln>
          </p:spPr>
          <p:txBody>
            <a:bodyPr/>
            <a:lstStyle/>
            <a:p>
              <a:endParaRPr lang="en-US"/>
            </a:p>
          </p:txBody>
        </p:sp>
        <p:sp>
          <p:nvSpPr>
            <p:cNvPr id="14369" name="Freeform 68"/>
            <p:cNvSpPr>
              <a:spLocks/>
            </p:cNvSpPr>
            <p:nvPr/>
          </p:nvSpPr>
          <p:spPr bwMode="auto">
            <a:xfrm>
              <a:off x="4458" y="2195"/>
              <a:ext cx="47" cy="96"/>
            </a:xfrm>
            <a:custGeom>
              <a:avLst/>
              <a:gdLst>
                <a:gd name="T0" fmla="*/ 11 w 47"/>
                <a:gd name="T1" fmla="*/ 0 h 96"/>
                <a:gd name="T2" fmla="*/ 0 w 47"/>
                <a:gd name="T3" fmla="*/ 96 h 96"/>
                <a:gd name="T4" fmla="*/ 47 w 47"/>
                <a:gd name="T5" fmla="*/ 4 h 96"/>
                <a:gd name="T6" fmla="*/ 11 w 47"/>
                <a:gd name="T7" fmla="*/ 0 h 96"/>
                <a:gd name="T8" fmla="*/ 0 60000 65536"/>
                <a:gd name="T9" fmla="*/ 0 60000 65536"/>
                <a:gd name="T10" fmla="*/ 0 60000 65536"/>
                <a:gd name="T11" fmla="*/ 0 60000 65536"/>
                <a:gd name="T12" fmla="*/ 0 w 47"/>
                <a:gd name="T13" fmla="*/ 0 h 96"/>
                <a:gd name="T14" fmla="*/ 47 w 47"/>
                <a:gd name="T15" fmla="*/ 96 h 96"/>
              </a:gdLst>
              <a:ahLst/>
              <a:cxnLst>
                <a:cxn ang="T8">
                  <a:pos x="T0" y="T1"/>
                </a:cxn>
                <a:cxn ang="T9">
                  <a:pos x="T2" y="T3"/>
                </a:cxn>
                <a:cxn ang="T10">
                  <a:pos x="T4" y="T5"/>
                </a:cxn>
                <a:cxn ang="T11">
                  <a:pos x="T6" y="T7"/>
                </a:cxn>
              </a:cxnLst>
              <a:rect l="T12" t="T13" r="T14" b="T15"/>
              <a:pathLst>
                <a:path w="47" h="96">
                  <a:moveTo>
                    <a:pt x="11" y="0"/>
                  </a:moveTo>
                  <a:lnTo>
                    <a:pt x="0" y="96"/>
                  </a:lnTo>
                  <a:lnTo>
                    <a:pt x="47" y="4"/>
                  </a:lnTo>
                  <a:lnTo>
                    <a:pt x="11" y="0"/>
                  </a:lnTo>
                  <a:close/>
                </a:path>
              </a:pathLst>
            </a:custGeom>
            <a:solidFill>
              <a:srgbClr val="FFFFFF"/>
            </a:solidFill>
            <a:ln w="9525">
              <a:noFill/>
              <a:round/>
              <a:headEnd/>
              <a:tailEnd/>
            </a:ln>
          </p:spPr>
          <p:txBody>
            <a:bodyPr/>
            <a:lstStyle/>
            <a:p>
              <a:endParaRPr lang="en-US"/>
            </a:p>
          </p:txBody>
        </p:sp>
        <p:sp>
          <p:nvSpPr>
            <p:cNvPr id="14370" name="Freeform 69"/>
            <p:cNvSpPr>
              <a:spLocks/>
            </p:cNvSpPr>
            <p:nvPr/>
          </p:nvSpPr>
          <p:spPr bwMode="auto">
            <a:xfrm>
              <a:off x="4141" y="2264"/>
              <a:ext cx="313" cy="354"/>
            </a:xfrm>
            <a:custGeom>
              <a:avLst/>
              <a:gdLst>
                <a:gd name="T0" fmla="*/ 255 w 313"/>
                <a:gd name="T1" fmla="*/ 0 h 354"/>
                <a:gd name="T2" fmla="*/ 252 w 313"/>
                <a:gd name="T3" fmla="*/ 17 h 354"/>
                <a:gd name="T4" fmla="*/ 245 w 313"/>
                <a:gd name="T5" fmla="*/ 60 h 354"/>
                <a:gd name="T6" fmla="*/ 232 w 313"/>
                <a:gd name="T7" fmla="*/ 117 h 354"/>
                <a:gd name="T8" fmla="*/ 213 w 313"/>
                <a:gd name="T9" fmla="*/ 174 h 354"/>
                <a:gd name="T10" fmla="*/ 189 w 313"/>
                <a:gd name="T11" fmla="*/ 218 h 354"/>
                <a:gd name="T12" fmla="*/ 159 w 313"/>
                <a:gd name="T13" fmla="*/ 238 h 354"/>
                <a:gd name="T14" fmla="*/ 122 w 313"/>
                <a:gd name="T15" fmla="*/ 220 h 354"/>
                <a:gd name="T16" fmla="*/ 79 w 313"/>
                <a:gd name="T17" fmla="*/ 153 h 354"/>
                <a:gd name="T18" fmla="*/ 75 w 313"/>
                <a:gd name="T19" fmla="*/ 156 h 354"/>
                <a:gd name="T20" fmla="*/ 66 w 313"/>
                <a:gd name="T21" fmla="*/ 165 h 354"/>
                <a:gd name="T22" fmla="*/ 54 w 313"/>
                <a:gd name="T23" fmla="*/ 180 h 354"/>
                <a:gd name="T24" fmla="*/ 39 w 313"/>
                <a:gd name="T25" fmla="*/ 197 h 354"/>
                <a:gd name="T26" fmla="*/ 25 w 313"/>
                <a:gd name="T27" fmla="*/ 216 h 354"/>
                <a:gd name="T28" fmla="*/ 12 w 313"/>
                <a:gd name="T29" fmla="*/ 235 h 354"/>
                <a:gd name="T30" fmla="*/ 3 w 313"/>
                <a:gd name="T31" fmla="*/ 254 h 354"/>
                <a:gd name="T32" fmla="*/ 0 w 313"/>
                <a:gd name="T33" fmla="*/ 271 h 354"/>
                <a:gd name="T34" fmla="*/ 2 w 313"/>
                <a:gd name="T35" fmla="*/ 272 h 354"/>
                <a:gd name="T36" fmla="*/ 6 w 313"/>
                <a:gd name="T37" fmla="*/ 276 h 354"/>
                <a:gd name="T38" fmla="*/ 14 w 313"/>
                <a:gd name="T39" fmla="*/ 281 h 354"/>
                <a:gd name="T40" fmla="*/ 26 w 313"/>
                <a:gd name="T41" fmla="*/ 289 h 354"/>
                <a:gd name="T42" fmla="*/ 38 w 313"/>
                <a:gd name="T43" fmla="*/ 297 h 354"/>
                <a:gd name="T44" fmla="*/ 53 w 313"/>
                <a:gd name="T45" fmla="*/ 306 h 354"/>
                <a:gd name="T46" fmla="*/ 69 w 313"/>
                <a:gd name="T47" fmla="*/ 315 h 354"/>
                <a:gd name="T48" fmla="*/ 85 w 313"/>
                <a:gd name="T49" fmla="*/ 324 h 354"/>
                <a:gd name="T50" fmla="*/ 104 w 313"/>
                <a:gd name="T51" fmla="*/ 333 h 354"/>
                <a:gd name="T52" fmla="*/ 122 w 313"/>
                <a:gd name="T53" fmla="*/ 340 h 354"/>
                <a:gd name="T54" fmla="*/ 140 w 313"/>
                <a:gd name="T55" fmla="*/ 347 h 354"/>
                <a:gd name="T56" fmla="*/ 157 w 313"/>
                <a:gd name="T57" fmla="*/ 351 h 354"/>
                <a:gd name="T58" fmla="*/ 173 w 313"/>
                <a:gd name="T59" fmla="*/ 354 h 354"/>
                <a:gd name="T60" fmla="*/ 188 w 313"/>
                <a:gd name="T61" fmla="*/ 354 h 354"/>
                <a:gd name="T62" fmla="*/ 203 w 313"/>
                <a:gd name="T63" fmla="*/ 350 h 354"/>
                <a:gd name="T64" fmla="*/ 214 w 313"/>
                <a:gd name="T65" fmla="*/ 343 h 354"/>
                <a:gd name="T66" fmla="*/ 234 w 313"/>
                <a:gd name="T67" fmla="*/ 321 h 354"/>
                <a:gd name="T68" fmla="*/ 252 w 313"/>
                <a:gd name="T69" fmla="*/ 288 h 354"/>
                <a:gd name="T70" fmla="*/ 268 w 313"/>
                <a:gd name="T71" fmla="*/ 251 h 354"/>
                <a:gd name="T72" fmla="*/ 281 w 313"/>
                <a:gd name="T73" fmla="*/ 211 h 354"/>
                <a:gd name="T74" fmla="*/ 291 w 313"/>
                <a:gd name="T75" fmla="*/ 174 h 354"/>
                <a:gd name="T76" fmla="*/ 299 w 313"/>
                <a:gd name="T77" fmla="*/ 143 h 354"/>
                <a:gd name="T78" fmla="*/ 303 w 313"/>
                <a:gd name="T79" fmla="*/ 121 h 354"/>
                <a:gd name="T80" fmla="*/ 304 w 313"/>
                <a:gd name="T81" fmla="*/ 113 h 354"/>
                <a:gd name="T82" fmla="*/ 305 w 313"/>
                <a:gd name="T83" fmla="*/ 108 h 354"/>
                <a:gd name="T84" fmla="*/ 309 w 313"/>
                <a:gd name="T85" fmla="*/ 93 h 354"/>
                <a:gd name="T86" fmla="*/ 312 w 313"/>
                <a:gd name="T87" fmla="*/ 73 h 354"/>
                <a:gd name="T88" fmla="*/ 313 w 313"/>
                <a:gd name="T89" fmla="*/ 50 h 354"/>
                <a:gd name="T90" fmla="*/ 310 w 313"/>
                <a:gd name="T91" fmla="*/ 29 h 354"/>
                <a:gd name="T92" fmla="*/ 301 w 313"/>
                <a:gd name="T93" fmla="*/ 10 h 354"/>
                <a:gd name="T94" fmla="*/ 283 w 313"/>
                <a:gd name="T95" fmla="*/ 0 h 354"/>
                <a:gd name="T96" fmla="*/ 255 w 313"/>
                <a:gd name="T97" fmla="*/ 0 h 3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3"/>
                <a:gd name="T148" fmla="*/ 0 h 354"/>
                <a:gd name="T149" fmla="*/ 313 w 313"/>
                <a:gd name="T150" fmla="*/ 354 h 3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3" h="354">
                  <a:moveTo>
                    <a:pt x="255" y="0"/>
                  </a:moveTo>
                  <a:lnTo>
                    <a:pt x="252" y="17"/>
                  </a:lnTo>
                  <a:lnTo>
                    <a:pt x="245" y="60"/>
                  </a:lnTo>
                  <a:lnTo>
                    <a:pt x="232" y="117"/>
                  </a:lnTo>
                  <a:lnTo>
                    <a:pt x="213" y="174"/>
                  </a:lnTo>
                  <a:lnTo>
                    <a:pt x="189" y="218"/>
                  </a:lnTo>
                  <a:lnTo>
                    <a:pt x="159" y="238"/>
                  </a:lnTo>
                  <a:lnTo>
                    <a:pt x="122" y="220"/>
                  </a:lnTo>
                  <a:lnTo>
                    <a:pt x="79" y="153"/>
                  </a:lnTo>
                  <a:lnTo>
                    <a:pt x="75" y="156"/>
                  </a:lnTo>
                  <a:lnTo>
                    <a:pt x="66" y="165"/>
                  </a:lnTo>
                  <a:lnTo>
                    <a:pt x="54" y="180"/>
                  </a:lnTo>
                  <a:lnTo>
                    <a:pt x="39" y="197"/>
                  </a:lnTo>
                  <a:lnTo>
                    <a:pt x="25" y="216"/>
                  </a:lnTo>
                  <a:lnTo>
                    <a:pt x="12" y="235"/>
                  </a:lnTo>
                  <a:lnTo>
                    <a:pt x="3" y="254"/>
                  </a:lnTo>
                  <a:lnTo>
                    <a:pt x="0" y="271"/>
                  </a:lnTo>
                  <a:lnTo>
                    <a:pt x="2" y="272"/>
                  </a:lnTo>
                  <a:lnTo>
                    <a:pt x="6" y="276"/>
                  </a:lnTo>
                  <a:lnTo>
                    <a:pt x="14" y="281"/>
                  </a:lnTo>
                  <a:lnTo>
                    <a:pt x="26" y="289"/>
                  </a:lnTo>
                  <a:lnTo>
                    <a:pt x="38" y="297"/>
                  </a:lnTo>
                  <a:lnTo>
                    <a:pt x="53" y="306"/>
                  </a:lnTo>
                  <a:lnTo>
                    <a:pt x="69" y="315"/>
                  </a:lnTo>
                  <a:lnTo>
                    <a:pt x="85" y="324"/>
                  </a:lnTo>
                  <a:lnTo>
                    <a:pt x="104" y="333"/>
                  </a:lnTo>
                  <a:lnTo>
                    <a:pt x="122" y="340"/>
                  </a:lnTo>
                  <a:lnTo>
                    <a:pt x="140" y="347"/>
                  </a:lnTo>
                  <a:lnTo>
                    <a:pt x="157" y="351"/>
                  </a:lnTo>
                  <a:lnTo>
                    <a:pt x="173" y="354"/>
                  </a:lnTo>
                  <a:lnTo>
                    <a:pt x="188" y="354"/>
                  </a:lnTo>
                  <a:lnTo>
                    <a:pt x="203" y="350"/>
                  </a:lnTo>
                  <a:lnTo>
                    <a:pt x="214" y="343"/>
                  </a:lnTo>
                  <a:lnTo>
                    <a:pt x="234" y="321"/>
                  </a:lnTo>
                  <a:lnTo>
                    <a:pt x="252" y="288"/>
                  </a:lnTo>
                  <a:lnTo>
                    <a:pt x="268" y="251"/>
                  </a:lnTo>
                  <a:lnTo>
                    <a:pt x="281" y="211"/>
                  </a:lnTo>
                  <a:lnTo>
                    <a:pt x="291" y="174"/>
                  </a:lnTo>
                  <a:lnTo>
                    <a:pt x="299" y="143"/>
                  </a:lnTo>
                  <a:lnTo>
                    <a:pt x="303" y="121"/>
                  </a:lnTo>
                  <a:lnTo>
                    <a:pt x="304" y="113"/>
                  </a:lnTo>
                  <a:lnTo>
                    <a:pt x="305" y="108"/>
                  </a:lnTo>
                  <a:lnTo>
                    <a:pt x="309" y="93"/>
                  </a:lnTo>
                  <a:lnTo>
                    <a:pt x="312" y="73"/>
                  </a:lnTo>
                  <a:lnTo>
                    <a:pt x="313" y="50"/>
                  </a:lnTo>
                  <a:lnTo>
                    <a:pt x="310" y="29"/>
                  </a:lnTo>
                  <a:lnTo>
                    <a:pt x="301" y="10"/>
                  </a:lnTo>
                  <a:lnTo>
                    <a:pt x="283" y="0"/>
                  </a:lnTo>
                  <a:lnTo>
                    <a:pt x="255" y="0"/>
                  </a:lnTo>
                  <a:close/>
                </a:path>
              </a:pathLst>
            </a:custGeom>
            <a:solidFill>
              <a:srgbClr val="000000"/>
            </a:solidFill>
            <a:ln w="9525">
              <a:noFill/>
              <a:round/>
              <a:headEnd/>
              <a:tailEnd/>
            </a:ln>
          </p:spPr>
          <p:txBody>
            <a:bodyPr/>
            <a:lstStyle/>
            <a:p>
              <a:endParaRPr lang="en-US"/>
            </a:p>
          </p:txBody>
        </p:sp>
        <p:sp>
          <p:nvSpPr>
            <p:cNvPr id="14371" name="Freeform 70"/>
            <p:cNvSpPr>
              <a:spLocks/>
            </p:cNvSpPr>
            <p:nvPr/>
          </p:nvSpPr>
          <p:spPr bwMode="auto">
            <a:xfrm>
              <a:off x="4087" y="2241"/>
              <a:ext cx="138" cy="351"/>
            </a:xfrm>
            <a:custGeom>
              <a:avLst/>
              <a:gdLst>
                <a:gd name="T0" fmla="*/ 0 w 138"/>
                <a:gd name="T1" fmla="*/ 18 h 351"/>
                <a:gd name="T2" fmla="*/ 89 w 138"/>
                <a:gd name="T3" fmla="*/ 351 h 351"/>
                <a:gd name="T4" fmla="*/ 90 w 138"/>
                <a:gd name="T5" fmla="*/ 351 h 351"/>
                <a:gd name="T6" fmla="*/ 94 w 138"/>
                <a:gd name="T7" fmla="*/ 351 h 351"/>
                <a:gd name="T8" fmla="*/ 101 w 138"/>
                <a:gd name="T9" fmla="*/ 351 h 351"/>
                <a:gd name="T10" fmla="*/ 109 w 138"/>
                <a:gd name="T11" fmla="*/ 349 h 351"/>
                <a:gd name="T12" fmla="*/ 117 w 138"/>
                <a:gd name="T13" fmla="*/ 348 h 351"/>
                <a:gd name="T14" fmla="*/ 125 w 138"/>
                <a:gd name="T15" fmla="*/ 346 h 351"/>
                <a:gd name="T16" fmla="*/ 133 w 138"/>
                <a:gd name="T17" fmla="*/ 343 h 351"/>
                <a:gd name="T18" fmla="*/ 138 w 138"/>
                <a:gd name="T19" fmla="*/ 337 h 351"/>
                <a:gd name="T20" fmla="*/ 48 w 138"/>
                <a:gd name="T21" fmla="*/ 4 h 351"/>
                <a:gd name="T22" fmla="*/ 47 w 138"/>
                <a:gd name="T23" fmla="*/ 3 h 351"/>
                <a:gd name="T24" fmla="*/ 45 w 138"/>
                <a:gd name="T25" fmla="*/ 2 h 351"/>
                <a:gd name="T26" fmla="*/ 40 w 138"/>
                <a:gd name="T27" fmla="*/ 1 h 351"/>
                <a:gd name="T28" fmla="*/ 35 w 138"/>
                <a:gd name="T29" fmla="*/ 0 h 351"/>
                <a:gd name="T30" fmla="*/ 27 w 138"/>
                <a:gd name="T31" fmla="*/ 0 h 351"/>
                <a:gd name="T32" fmla="*/ 19 w 138"/>
                <a:gd name="T33" fmla="*/ 3 h 351"/>
                <a:gd name="T34" fmla="*/ 10 w 138"/>
                <a:gd name="T35" fmla="*/ 9 h 351"/>
                <a:gd name="T36" fmla="*/ 0 w 138"/>
                <a:gd name="T37" fmla="*/ 18 h 3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351"/>
                <a:gd name="T59" fmla="*/ 138 w 138"/>
                <a:gd name="T60" fmla="*/ 351 h 3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351">
                  <a:moveTo>
                    <a:pt x="0" y="18"/>
                  </a:moveTo>
                  <a:lnTo>
                    <a:pt x="89" y="351"/>
                  </a:lnTo>
                  <a:lnTo>
                    <a:pt x="90" y="351"/>
                  </a:lnTo>
                  <a:lnTo>
                    <a:pt x="94" y="351"/>
                  </a:lnTo>
                  <a:lnTo>
                    <a:pt x="101" y="351"/>
                  </a:lnTo>
                  <a:lnTo>
                    <a:pt x="109" y="349"/>
                  </a:lnTo>
                  <a:lnTo>
                    <a:pt x="117" y="348"/>
                  </a:lnTo>
                  <a:lnTo>
                    <a:pt x="125" y="346"/>
                  </a:lnTo>
                  <a:lnTo>
                    <a:pt x="133" y="343"/>
                  </a:lnTo>
                  <a:lnTo>
                    <a:pt x="138" y="337"/>
                  </a:lnTo>
                  <a:lnTo>
                    <a:pt x="48" y="4"/>
                  </a:lnTo>
                  <a:lnTo>
                    <a:pt x="47" y="3"/>
                  </a:lnTo>
                  <a:lnTo>
                    <a:pt x="45" y="2"/>
                  </a:lnTo>
                  <a:lnTo>
                    <a:pt x="40" y="1"/>
                  </a:lnTo>
                  <a:lnTo>
                    <a:pt x="35" y="0"/>
                  </a:lnTo>
                  <a:lnTo>
                    <a:pt x="27" y="0"/>
                  </a:lnTo>
                  <a:lnTo>
                    <a:pt x="19" y="3"/>
                  </a:lnTo>
                  <a:lnTo>
                    <a:pt x="10" y="9"/>
                  </a:lnTo>
                  <a:lnTo>
                    <a:pt x="0" y="18"/>
                  </a:lnTo>
                  <a:close/>
                </a:path>
              </a:pathLst>
            </a:custGeom>
            <a:solidFill>
              <a:srgbClr val="FFFFFF"/>
            </a:solidFill>
            <a:ln w="9525">
              <a:noFill/>
              <a:round/>
              <a:headEnd/>
              <a:tailEnd/>
            </a:ln>
          </p:spPr>
          <p:txBody>
            <a:bodyPr/>
            <a:lstStyle/>
            <a:p>
              <a:endParaRPr lang="en-US"/>
            </a:p>
          </p:txBody>
        </p:sp>
        <p:sp>
          <p:nvSpPr>
            <p:cNvPr id="14372" name="Freeform 71"/>
            <p:cNvSpPr>
              <a:spLocks/>
            </p:cNvSpPr>
            <p:nvPr/>
          </p:nvSpPr>
          <p:spPr bwMode="auto">
            <a:xfrm>
              <a:off x="4079" y="2233"/>
              <a:ext cx="155" cy="366"/>
            </a:xfrm>
            <a:custGeom>
              <a:avLst/>
              <a:gdLst>
                <a:gd name="T0" fmla="*/ 62 w 155"/>
                <a:gd name="T1" fmla="*/ 6 h 366"/>
                <a:gd name="T2" fmla="*/ 52 w 155"/>
                <a:gd name="T3" fmla="*/ 1 h 366"/>
                <a:gd name="T4" fmla="*/ 37 w 155"/>
                <a:gd name="T5" fmla="*/ 0 h 366"/>
                <a:gd name="T6" fmla="*/ 20 w 155"/>
                <a:gd name="T7" fmla="*/ 5 h 366"/>
                <a:gd name="T8" fmla="*/ 2 w 155"/>
                <a:gd name="T9" fmla="*/ 21 h 366"/>
                <a:gd name="T10" fmla="*/ 47 w 155"/>
                <a:gd name="T11" fmla="*/ 202 h 366"/>
                <a:gd name="T12" fmla="*/ 54 w 155"/>
                <a:gd name="T13" fmla="*/ 199 h 366"/>
                <a:gd name="T14" fmla="*/ 62 w 155"/>
                <a:gd name="T15" fmla="*/ 197 h 366"/>
                <a:gd name="T16" fmla="*/ 46 w 155"/>
                <a:gd name="T17" fmla="*/ 137 h 366"/>
                <a:gd name="T18" fmla="*/ 31 w 155"/>
                <a:gd name="T19" fmla="*/ 84 h 366"/>
                <a:gd name="T20" fmla="*/ 21 w 155"/>
                <a:gd name="T21" fmla="*/ 46 h 366"/>
                <a:gd name="T22" fmla="*/ 17 w 155"/>
                <a:gd name="T23" fmla="*/ 29 h 366"/>
                <a:gd name="T24" fmla="*/ 28 w 155"/>
                <a:gd name="T25" fmla="*/ 19 h 366"/>
                <a:gd name="T26" fmla="*/ 38 w 155"/>
                <a:gd name="T27" fmla="*/ 16 h 366"/>
                <a:gd name="T28" fmla="*/ 46 w 155"/>
                <a:gd name="T29" fmla="*/ 16 h 366"/>
                <a:gd name="T30" fmla="*/ 50 w 155"/>
                <a:gd name="T31" fmla="*/ 18 h 366"/>
                <a:gd name="T32" fmla="*/ 64 w 155"/>
                <a:gd name="T33" fmla="*/ 70 h 366"/>
                <a:gd name="T34" fmla="*/ 93 w 155"/>
                <a:gd name="T35" fmla="*/ 179 h 366"/>
                <a:gd name="T36" fmla="*/ 123 w 155"/>
                <a:gd name="T37" fmla="*/ 289 h 366"/>
                <a:gd name="T38" fmla="*/ 137 w 155"/>
                <a:gd name="T39" fmla="*/ 343 h 366"/>
                <a:gd name="T40" fmla="*/ 129 w 155"/>
                <a:gd name="T41" fmla="*/ 346 h 366"/>
                <a:gd name="T42" fmla="*/ 120 w 155"/>
                <a:gd name="T43" fmla="*/ 348 h 366"/>
                <a:gd name="T44" fmla="*/ 111 w 155"/>
                <a:gd name="T45" fmla="*/ 351 h 366"/>
                <a:gd name="T46" fmla="*/ 102 w 155"/>
                <a:gd name="T47" fmla="*/ 351 h 366"/>
                <a:gd name="T48" fmla="*/ 98 w 155"/>
                <a:gd name="T49" fmla="*/ 335 h 366"/>
                <a:gd name="T50" fmla="*/ 89 w 155"/>
                <a:gd name="T51" fmla="*/ 300 h 366"/>
                <a:gd name="T52" fmla="*/ 76 w 155"/>
                <a:gd name="T53" fmla="*/ 251 h 366"/>
                <a:gd name="T54" fmla="*/ 62 w 155"/>
                <a:gd name="T55" fmla="*/ 197 h 366"/>
                <a:gd name="T56" fmla="*/ 54 w 155"/>
                <a:gd name="T57" fmla="*/ 199 h 366"/>
                <a:gd name="T58" fmla="*/ 47 w 155"/>
                <a:gd name="T59" fmla="*/ 202 h 366"/>
                <a:gd name="T60" fmla="*/ 97 w 155"/>
                <a:gd name="T61" fmla="*/ 366 h 366"/>
                <a:gd name="T62" fmla="*/ 105 w 155"/>
                <a:gd name="T63" fmla="*/ 366 h 366"/>
                <a:gd name="T64" fmla="*/ 119 w 155"/>
                <a:gd name="T65" fmla="*/ 365 h 366"/>
                <a:gd name="T66" fmla="*/ 137 w 155"/>
                <a:gd name="T67" fmla="*/ 361 h 366"/>
                <a:gd name="T68" fmla="*/ 152 w 155"/>
                <a:gd name="T69" fmla="*/ 351 h 366"/>
                <a:gd name="T70" fmla="*/ 64 w 155"/>
                <a:gd name="T71" fmla="*/ 8 h 3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
                <a:gd name="T109" fmla="*/ 0 h 366"/>
                <a:gd name="T110" fmla="*/ 155 w 155"/>
                <a:gd name="T111" fmla="*/ 366 h 3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 h="366">
                  <a:moveTo>
                    <a:pt x="64" y="8"/>
                  </a:moveTo>
                  <a:lnTo>
                    <a:pt x="62" y="6"/>
                  </a:lnTo>
                  <a:lnTo>
                    <a:pt x="57" y="3"/>
                  </a:lnTo>
                  <a:lnTo>
                    <a:pt x="52" y="1"/>
                  </a:lnTo>
                  <a:lnTo>
                    <a:pt x="45" y="0"/>
                  </a:lnTo>
                  <a:lnTo>
                    <a:pt x="37" y="0"/>
                  </a:lnTo>
                  <a:lnTo>
                    <a:pt x="29" y="2"/>
                  </a:lnTo>
                  <a:lnTo>
                    <a:pt x="20" y="5"/>
                  </a:lnTo>
                  <a:lnTo>
                    <a:pt x="11" y="12"/>
                  </a:lnTo>
                  <a:lnTo>
                    <a:pt x="2" y="21"/>
                  </a:lnTo>
                  <a:lnTo>
                    <a:pt x="0" y="25"/>
                  </a:lnTo>
                  <a:lnTo>
                    <a:pt x="47" y="202"/>
                  </a:lnTo>
                  <a:lnTo>
                    <a:pt x="50" y="201"/>
                  </a:lnTo>
                  <a:lnTo>
                    <a:pt x="54" y="199"/>
                  </a:lnTo>
                  <a:lnTo>
                    <a:pt x="57" y="198"/>
                  </a:lnTo>
                  <a:lnTo>
                    <a:pt x="62" y="197"/>
                  </a:lnTo>
                  <a:lnTo>
                    <a:pt x="54" y="167"/>
                  </a:lnTo>
                  <a:lnTo>
                    <a:pt x="46" y="137"/>
                  </a:lnTo>
                  <a:lnTo>
                    <a:pt x="38" y="110"/>
                  </a:lnTo>
                  <a:lnTo>
                    <a:pt x="31" y="84"/>
                  </a:lnTo>
                  <a:lnTo>
                    <a:pt x="26" y="63"/>
                  </a:lnTo>
                  <a:lnTo>
                    <a:pt x="21" y="46"/>
                  </a:lnTo>
                  <a:lnTo>
                    <a:pt x="18" y="35"/>
                  </a:lnTo>
                  <a:lnTo>
                    <a:pt x="17" y="29"/>
                  </a:lnTo>
                  <a:lnTo>
                    <a:pt x="22" y="23"/>
                  </a:lnTo>
                  <a:lnTo>
                    <a:pt x="28" y="19"/>
                  </a:lnTo>
                  <a:lnTo>
                    <a:pt x="34" y="17"/>
                  </a:lnTo>
                  <a:lnTo>
                    <a:pt x="38" y="16"/>
                  </a:lnTo>
                  <a:lnTo>
                    <a:pt x="43" y="16"/>
                  </a:lnTo>
                  <a:lnTo>
                    <a:pt x="46" y="16"/>
                  </a:lnTo>
                  <a:lnTo>
                    <a:pt x="48" y="17"/>
                  </a:lnTo>
                  <a:lnTo>
                    <a:pt x="50" y="18"/>
                  </a:lnTo>
                  <a:lnTo>
                    <a:pt x="54" y="34"/>
                  </a:lnTo>
                  <a:lnTo>
                    <a:pt x="64" y="70"/>
                  </a:lnTo>
                  <a:lnTo>
                    <a:pt x="78" y="120"/>
                  </a:lnTo>
                  <a:lnTo>
                    <a:pt x="93" y="179"/>
                  </a:lnTo>
                  <a:lnTo>
                    <a:pt x="109" y="238"/>
                  </a:lnTo>
                  <a:lnTo>
                    <a:pt x="123" y="289"/>
                  </a:lnTo>
                  <a:lnTo>
                    <a:pt x="133" y="326"/>
                  </a:lnTo>
                  <a:lnTo>
                    <a:pt x="137" y="343"/>
                  </a:lnTo>
                  <a:lnTo>
                    <a:pt x="134" y="345"/>
                  </a:lnTo>
                  <a:lnTo>
                    <a:pt x="129" y="346"/>
                  </a:lnTo>
                  <a:lnTo>
                    <a:pt x="125" y="347"/>
                  </a:lnTo>
                  <a:lnTo>
                    <a:pt x="120" y="348"/>
                  </a:lnTo>
                  <a:lnTo>
                    <a:pt x="116" y="350"/>
                  </a:lnTo>
                  <a:lnTo>
                    <a:pt x="111" y="351"/>
                  </a:lnTo>
                  <a:lnTo>
                    <a:pt x="107" y="351"/>
                  </a:lnTo>
                  <a:lnTo>
                    <a:pt x="102" y="351"/>
                  </a:lnTo>
                  <a:lnTo>
                    <a:pt x="101" y="345"/>
                  </a:lnTo>
                  <a:lnTo>
                    <a:pt x="98" y="335"/>
                  </a:lnTo>
                  <a:lnTo>
                    <a:pt x="94" y="319"/>
                  </a:lnTo>
                  <a:lnTo>
                    <a:pt x="89" y="300"/>
                  </a:lnTo>
                  <a:lnTo>
                    <a:pt x="83" y="277"/>
                  </a:lnTo>
                  <a:lnTo>
                    <a:pt x="76" y="251"/>
                  </a:lnTo>
                  <a:lnTo>
                    <a:pt x="70" y="225"/>
                  </a:lnTo>
                  <a:lnTo>
                    <a:pt x="62" y="197"/>
                  </a:lnTo>
                  <a:lnTo>
                    <a:pt x="57" y="198"/>
                  </a:lnTo>
                  <a:lnTo>
                    <a:pt x="54" y="199"/>
                  </a:lnTo>
                  <a:lnTo>
                    <a:pt x="50" y="201"/>
                  </a:lnTo>
                  <a:lnTo>
                    <a:pt x="47" y="202"/>
                  </a:lnTo>
                  <a:lnTo>
                    <a:pt x="91" y="365"/>
                  </a:lnTo>
                  <a:lnTo>
                    <a:pt x="97" y="366"/>
                  </a:lnTo>
                  <a:lnTo>
                    <a:pt x="99" y="366"/>
                  </a:lnTo>
                  <a:lnTo>
                    <a:pt x="105" y="366"/>
                  </a:lnTo>
                  <a:lnTo>
                    <a:pt x="111" y="366"/>
                  </a:lnTo>
                  <a:lnTo>
                    <a:pt x="119" y="365"/>
                  </a:lnTo>
                  <a:lnTo>
                    <a:pt x="128" y="363"/>
                  </a:lnTo>
                  <a:lnTo>
                    <a:pt x="137" y="361"/>
                  </a:lnTo>
                  <a:lnTo>
                    <a:pt x="145" y="356"/>
                  </a:lnTo>
                  <a:lnTo>
                    <a:pt x="152" y="351"/>
                  </a:lnTo>
                  <a:lnTo>
                    <a:pt x="155" y="347"/>
                  </a:lnTo>
                  <a:lnTo>
                    <a:pt x="64" y="8"/>
                  </a:lnTo>
                  <a:close/>
                </a:path>
              </a:pathLst>
            </a:custGeom>
            <a:solidFill>
              <a:srgbClr val="000000"/>
            </a:solidFill>
            <a:ln w="9525">
              <a:noFill/>
              <a:round/>
              <a:headEnd/>
              <a:tailEnd/>
            </a:ln>
          </p:spPr>
          <p:txBody>
            <a:bodyPr/>
            <a:lstStyle/>
            <a:p>
              <a:endParaRPr lang="en-US"/>
            </a:p>
          </p:txBody>
        </p:sp>
        <p:sp>
          <p:nvSpPr>
            <p:cNvPr id="14373" name="Freeform 72"/>
            <p:cNvSpPr>
              <a:spLocks/>
            </p:cNvSpPr>
            <p:nvPr/>
          </p:nvSpPr>
          <p:spPr bwMode="auto">
            <a:xfrm>
              <a:off x="4101" y="2377"/>
              <a:ext cx="102" cy="101"/>
            </a:xfrm>
            <a:custGeom>
              <a:avLst/>
              <a:gdLst>
                <a:gd name="T0" fmla="*/ 102 w 102"/>
                <a:gd name="T1" fmla="*/ 55 h 101"/>
                <a:gd name="T2" fmla="*/ 100 w 102"/>
                <a:gd name="T3" fmla="*/ 66 h 101"/>
                <a:gd name="T4" fmla="*/ 95 w 102"/>
                <a:gd name="T5" fmla="*/ 75 h 101"/>
                <a:gd name="T6" fmla="*/ 89 w 102"/>
                <a:gd name="T7" fmla="*/ 83 h 101"/>
                <a:gd name="T8" fmla="*/ 83 w 102"/>
                <a:gd name="T9" fmla="*/ 89 h 101"/>
                <a:gd name="T10" fmla="*/ 75 w 102"/>
                <a:gd name="T11" fmla="*/ 95 h 101"/>
                <a:gd name="T12" fmla="*/ 66 w 102"/>
                <a:gd name="T13" fmla="*/ 98 h 101"/>
                <a:gd name="T14" fmla="*/ 56 w 102"/>
                <a:gd name="T15" fmla="*/ 101 h 101"/>
                <a:gd name="T16" fmla="*/ 45 w 102"/>
                <a:gd name="T17" fmla="*/ 101 h 101"/>
                <a:gd name="T18" fmla="*/ 35 w 102"/>
                <a:gd name="T19" fmla="*/ 98 h 101"/>
                <a:gd name="T20" fmla="*/ 26 w 102"/>
                <a:gd name="T21" fmla="*/ 94 h 101"/>
                <a:gd name="T22" fmla="*/ 18 w 102"/>
                <a:gd name="T23" fmla="*/ 89 h 101"/>
                <a:gd name="T24" fmla="*/ 12 w 102"/>
                <a:gd name="T25" fmla="*/ 81 h 101"/>
                <a:gd name="T26" fmla="*/ 6 w 102"/>
                <a:gd name="T27" fmla="*/ 74 h 101"/>
                <a:gd name="T28" fmla="*/ 1 w 102"/>
                <a:gd name="T29" fmla="*/ 64 h 101"/>
                <a:gd name="T30" fmla="*/ 0 w 102"/>
                <a:gd name="T31" fmla="*/ 55 h 101"/>
                <a:gd name="T32" fmla="*/ 0 w 102"/>
                <a:gd name="T33" fmla="*/ 45 h 101"/>
                <a:gd name="T34" fmla="*/ 2 w 102"/>
                <a:gd name="T35" fmla="*/ 35 h 101"/>
                <a:gd name="T36" fmla="*/ 7 w 102"/>
                <a:gd name="T37" fmla="*/ 26 h 101"/>
                <a:gd name="T38" fmla="*/ 13 w 102"/>
                <a:gd name="T39" fmla="*/ 18 h 101"/>
                <a:gd name="T40" fmla="*/ 19 w 102"/>
                <a:gd name="T41" fmla="*/ 10 h 101"/>
                <a:gd name="T42" fmla="*/ 27 w 102"/>
                <a:gd name="T43" fmla="*/ 6 h 101"/>
                <a:gd name="T44" fmla="*/ 36 w 102"/>
                <a:gd name="T45" fmla="*/ 1 h 101"/>
                <a:gd name="T46" fmla="*/ 46 w 102"/>
                <a:gd name="T47" fmla="*/ 0 h 101"/>
                <a:gd name="T48" fmla="*/ 57 w 102"/>
                <a:gd name="T49" fmla="*/ 0 h 101"/>
                <a:gd name="T50" fmla="*/ 67 w 102"/>
                <a:gd name="T51" fmla="*/ 2 h 101"/>
                <a:gd name="T52" fmla="*/ 76 w 102"/>
                <a:gd name="T53" fmla="*/ 6 h 101"/>
                <a:gd name="T54" fmla="*/ 84 w 102"/>
                <a:gd name="T55" fmla="*/ 11 h 101"/>
                <a:gd name="T56" fmla="*/ 92 w 102"/>
                <a:gd name="T57" fmla="*/ 18 h 101"/>
                <a:gd name="T58" fmla="*/ 96 w 102"/>
                <a:gd name="T59" fmla="*/ 26 h 101"/>
                <a:gd name="T60" fmla="*/ 101 w 102"/>
                <a:gd name="T61" fmla="*/ 35 h 101"/>
                <a:gd name="T62" fmla="*/ 102 w 102"/>
                <a:gd name="T63" fmla="*/ 45 h 101"/>
                <a:gd name="T64" fmla="*/ 102 w 102"/>
                <a:gd name="T65" fmla="*/ 55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101"/>
                <a:gd name="T101" fmla="*/ 102 w 102"/>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101">
                  <a:moveTo>
                    <a:pt x="102" y="55"/>
                  </a:moveTo>
                  <a:lnTo>
                    <a:pt x="100" y="66"/>
                  </a:lnTo>
                  <a:lnTo>
                    <a:pt x="95" y="75"/>
                  </a:lnTo>
                  <a:lnTo>
                    <a:pt x="89" y="83"/>
                  </a:lnTo>
                  <a:lnTo>
                    <a:pt x="83" y="89"/>
                  </a:lnTo>
                  <a:lnTo>
                    <a:pt x="75" y="95"/>
                  </a:lnTo>
                  <a:lnTo>
                    <a:pt x="66" y="98"/>
                  </a:lnTo>
                  <a:lnTo>
                    <a:pt x="56" y="101"/>
                  </a:lnTo>
                  <a:lnTo>
                    <a:pt x="45" y="101"/>
                  </a:lnTo>
                  <a:lnTo>
                    <a:pt x="35" y="98"/>
                  </a:lnTo>
                  <a:lnTo>
                    <a:pt x="26" y="94"/>
                  </a:lnTo>
                  <a:lnTo>
                    <a:pt x="18" y="89"/>
                  </a:lnTo>
                  <a:lnTo>
                    <a:pt x="12" y="81"/>
                  </a:lnTo>
                  <a:lnTo>
                    <a:pt x="6" y="74"/>
                  </a:lnTo>
                  <a:lnTo>
                    <a:pt x="1" y="64"/>
                  </a:lnTo>
                  <a:lnTo>
                    <a:pt x="0" y="55"/>
                  </a:lnTo>
                  <a:lnTo>
                    <a:pt x="0" y="45"/>
                  </a:lnTo>
                  <a:lnTo>
                    <a:pt x="2" y="35"/>
                  </a:lnTo>
                  <a:lnTo>
                    <a:pt x="7" y="26"/>
                  </a:lnTo>
                  <a:lnTo>
                    <a:pt x="13" y="18"/>
                  </a:lnTo>
                  <a:lnTo>
                    <a:pt x="19" y="10"/>
                  </a:lnTo>
                  <a:lnTo>
                    <a:pt x="27" y="6"/>
                  </a:lnTo>
                  <a:lnTo>
                    <a:pt x="36" y="1"/>
                  </a:lnTo>
                  <a:lnTo>
                    <a:pt x="46" y="0"/>
                  </a:lnTo>
                  <a:lnTo>
                    <a:pt x="57" y="0"/>
                  </a:lnTo>
                  <a:lnTo>
                    <a:pt x="67" y="2"/>
                  </a:lnTo>
                  <a:lnTo>
                    <a:pt x="76" y="6"/>
                  </a:lnTo>
                  <a:lnTo>
                    <a:pt x="84" y="11"/>
                  </a:lnTo>
                  <a:lnTo>
                    <a:pt x="92" y="18"/>
                  </a:lnTo>
                  <a:lnTo>
                    <a:pt x="96" y="26"/>
                  </a:lnTo>
                  <a:lnTo>
                    <a:pt x="101" y="35"/>
                  </a:lnTo>
                  <a:lnTo>
                    <a:pt x="102" y="45"/>
                  </a:lnTo>
                  <a:lnTo>
                    <a:pt x="102" y="55"/>
                  </a:lnTo>
                  <a:close/>
                </a:path>
              </a:pathLst>
            </a:custGeom>
            <a:solidFill>
              <a:srgbClr val="F2BFB2"/>
            </a:solidFill>
            <a:ln w="9525">
              <a:noFill/>
              <a:round/>
              <a:headEnd/>
              <a:tailEnd/>
            </a:ln>
          </p:spPr>
          <p:txBody>
            <a:bodyPr/>
            <a:lstStyle/>
            <a:p>
              <a:endParaRPr lang="en-US"/>
            </a:p>
          </p:txBody>
        </p:sp>
        <p:sp>
          <p:nvSpPr>
            <p:cNvPr id="14374" name="Freeform 73"/>
            <p:cNvSpPr>
              <a:spLocks/>
            </p:cNvSpPr>
            <p:nvPr/>
          </p:nvSpPr>
          <p:spPr bwMode="auto">
            <a:xfrm>
              <a:off x="4092" y="2368"/>
              <a:ext cx="120" cy="118"/>
            </a:xfrm>
            <a:custGeom>
              <a:avLst/>
              <a:gdLst>
                <a:gd name="T0" fmla="*/ 60 w 120"/>
                <a:gd name="T1" fmla="*/ 0 h 118"/>
                <a:gd name="T2" fmla="*/ 49 w 120"/>
                <a:gd name="T3" fmla="*/ 1 h 118"/>
                <a:gd name="T4" fmla="*/ 37 w 120"/>
                <a:gd name="T5" fmla="*/ 5 h 118"/>
                <a:gd name="T6" fmla="*/ 27 w 120"/>
                <a:gd name="T7" fmla="*/ 9 h 118"/>
                <a:gd name="T8" fmla="*/ 15 w 120"/>
                <a:gd name="T9" fmla="*/ 20 h 118"/>
                <a:gd name="T10" fmla="*/ 2 w 120"/>
                <a:gd name="T11" fmla="*/ 42 h 118"/>
                <a:gd name="T12" fmla="*/ 0 w 120"/>
                <a:gd name="T13" fmla="*/ 58 h 118"/>
                <a:gd name="T14" fmla="*/ 0 w 120"/>
                <a:gd name="T15" fmla="*/ 66 h 118"/>
                <a:gd name="T16" fmla="*/ 6 w 120"/>
                <a:gd name="T17" fmla="*/ 70 h 118"/>
                <a:gd name="T18" fmla="*/ 15 w 120"/>
                <a:gd name="T19" fmla="*/ 70 h 118"/>
                <a:gd name="T20" fmla="*/ 18 w 120"/>
                <a:gd name="T21" fmla="*/ 66 h 118"/>
                <a:gd name="T22" fmla="*/ 18 w 120"/>
                <a:gd name="T23" fmla="*/ 59 h 118"/>
                <a:gd name="T24" fmla="*/ 19 w 120"/>
                <a:gd name="T25" fmla="*/ 48 h 118"/>
                <a:gd name="T26" fmla="*/ 27 w 120"/>
                <a:gd name="T27" fmla="*/ 33 h 118"/>
                <a:gd name="T28" fmla="*/ 40 w 120"/>
                <a:gd name="T29" fmla="*/ 22 h 118"/>
                <a:gd name="T30" fmla="*/ 57 w 120"/>
                <a:gd name="T31" fmla="*/ 17 h 118"/>
                <a:gd name="T32" fmla="*/ 72 w 120"/>
                <a:gd name="T33" fmla="*/ 19 h 118"/>
                <a:gd name="T34" fmla="*/ 86 w 120"/>
                <a:gd name="T35" fmla="*/ 26 h 118"/>
                <a:gd name="T36" fmla="*/ 96 w 120"/>
                <a:gd name="T37" fmla="*/ 37 h 118"/>
                <a:gd name="T38" fmla="*/ 102 w 120"/>
                <a:gd name="T39" fmla="*/ 51 h 118"/>
                <a:gd name="T40" fmla="*/ 103 w 120"/>
                <a:gd name="T41" fmla="*/ 60 h 118"/>
                <a:gd name="T42" fmla="*/ 102 w 120"/>
                <a:gd name="T43" fmla="*/ 62 h 118"/>
                <a:gd name="T44" fmla="*/ 101 w 120"/>
                <a:gd name="T45" fmla="*/ 71 h 118"/>
                <a:gd name="T46" fmla="*/ 93 w 120"/>
                <a:gd name="T47" fmla="*/ 86 h 118"/>
                <a:gd name="T48" fmla="*/ 80 w 120"/>
                <a:gd name="T49" fmla="*/ 96 h 118"/>
                <a:gd name="T50" fmla="*/ 63 w 120"/>
                <a:gd name="T51" fmla="*/ 101 h 118"/>
                <a:gd name="T52" fmla="*/ 49 w 120"/>
                <a:gd name="T53" fmla="*/ 99 h 118"/>
                <a:gd name="T54" fmla="*/ 37 w 120"/>
                <a:gd name="T55" fmla="*/ 94 h 118"/>
                <a:gd name="T56" fmla="*/ 28 w 120"/>
                <a:gd name="T57" fmla="*/ 86 h 118"/>
                <a:gd name="T58" fmla="*/ 22 w 120"/>
                <a:gd name="T59" fmla="*/ 75 h 118"/>
                <a:gd name="T60" fmla="*/ 15 w 120"/>
                <a:gd name="T61" fmla="*/ 70 h 118"/>
                <a:gd name="T62" fmla="*/ 6 w 120"/>
                <a:gd name="T63" fmla="*/ 70 h 118"/>
                <a:gd name="T64" fmla="*/ 4 w 120"/>
                <a:gd name="T65" fmla="*/ 79 h 118"/>
                <a:gd name="T66" fmla="*/ 14 w 120"/>
                <a:gd name="T67" fmla="*/ 95 h 118"/>
                <a:gd name="T68" fmla="*/ 27 w 120"/>
                <a:gd name="T69" fmla="*/ 108 h 118"/>
                <a:gd name="T70" fmla="*/ 44 w 120"/>
                <a:gd name="T71" fmla="*/ 116 h 118"/>
                <a:gd name="T72" fmla="*/ 60 w 120"/>
                <a:gd name="T73" fmla="*/ 118 h 118"/>
                <a:gd name="T74" fmla="*/ 71 w 120"/>
                <a:gd name="T75" fmla="*/ 118 h 118"/>
                <a:gd name="T76" fmla="*/ 83 w 120"/>
                <a:gd name="T77" fmla="*/ 114 h 118"/>
                <a:gd name="T78" fmla="*/ 93 w 120"/>
                <a:gd name="T79" fmla="*/ 108 h 118"/>
                <a:gd name="T80" fmla="*/ 105 w 120"/>
                <a:gd name="T81" fmla="*/ 97 h 118"/>
                <a:gd name="T82" fmla="*/ 118 w 120"/>
                <a:gd name="T83" fmla="*/ 77 h 118"/>
                <a:gd name="T84" fmla="*/ 120 w 120"/>
                <a:gd name="T85" fmla="*/ 66 h 118"/>
                <a:gd name="T86" fmla="*/ 118 w 120"/>
                <a:gd name="T87" fmla="*/ 43 h 118"/>
                <a:gd name="T88" fmla="*/ 107 w 120"/>
                <a:gd name="T89" fmla="*/ 23 h 118"/>
                <a:gd name="T90" fmla="*/ 89 w 120"/>
                <a:gd name="T91" fmla="*/ 7 h 118"/>
                <a:gd name="T92" fmla="*/ 67 w 120"/>
                <a:gd name="T93" fmla="*/ 0 h 1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0"/>
                <a:gd name="T142" fmla="*/ 0 h 118"/>
                <a:gd name="T143" fmla="*/ 120 w 120"/>
                <a:gd name="T144" fmla="*/ 118 h 1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0" h="118">
                  <a:moveTo>
                    <a:pt x="67" y="0"/>
                  </a:moveTo>
                  <a:lnTo>
                    <a:pt x="60" y="0"/>
                  </a:lnTo>
                  <a:lnTo>
                    <a:pt x="54" y="0"/>
                  </a:lnTo>
                  <a:lnTo>
                    <a:pt x="49" y="1"/>
                  </a:lnTo>
                  <a:lnTo>
                    <a:pt x="43" y="2"/>
                  </a:lnTo>
                  <a:lnTo>
                    <a:pt x="37" y="5"/>
                  </a:lnTo>
                  <a:lnTo>
                    <a:pt x="33" y="7"/>
                  </a:lnTo>
                  <a:lnTo>
                    <a:pt x="27" y="9"/>
                  </a:lnTo>
                  <a:lnTo>
                    <a:pt x="23" y="13"/>
                  </a:lnTo>
                  <a:lnTo>
                    <a:pt x="15" y="20"/>
                  </a:lnTo>
                  <a:lnTo>
                    <a:pt x="8" y="31"/>
                  </a:lnTo>
                  <a:lnTo>
                    <a:pt x="2" y="42"/>
                  </a:lnTo>
                  <a:lnTo>
                    <a:pt x="0" y="53"/>
                  </a:lnTo>
                  <a:lnTo>
                    <a:pt x="0" y="58"/>
                  </a:lnTo>
                  <a:lnTo>
                    <a:pt x="0" y="61"/>
                  </a:lnTo>
                  <a:lnTo>
                    <a:pt x="0" y="66"/>
                  </a:lnTo>
                  <a:lnTo>
                    <a:pt x="1" y="70"/>
                  </a:lnTo>
                  <a:lnTo>
                    <a:pt x="6" y="70"/>
                  </a:lnTo>
                  <a:lnTo>
                    <a:pt x="10" y="70"/>
                  </a:lnTo>
                  <a:lnTo>
                    <a:pt x="15" y="70"/>
                  </a:lnTo>
                  <a:lnTo>
                    <a:pt x="19" y="69"/>
                  </a:lnTo>
                  <a:lnTo>
                    <a:pt x="18" y="66"/>
                  </a:lnTo>
                  <a:lnTo>
                    <a:pt x="18" y="62"/>
                  </a:lnTo>
                  <a:lnTo>
                    <a:pt x="18" y="59"/>
                  </a:lnTo>
                  <a:lnTo>
                    <a:pt x="18" y="55"/>
                  </a:lnTo>
                  <a:lnTo>
                    <a:pt x="19" y="48"/>
                  </a:lnTo>
                  <a:lnTo>
                    <a:pt x="23" y="40"/>
                  </a:lnTo>
                  <a:lnTo>
                    <a:pt x="27" y="33"/>
                  </a:lnTo>
                  <a:lnTo>
                    <a:pt x="33" y="27"/>
                  </a:lnTo>
                  <a:lnTo>
                    <a:pt x="40" y="22"/>
                  </a:lnTo>
                  <a:lnTo>
                    <a:pt x="48" y="18"/>
                  </a:lnTo>
                  <a:lnTo>
                    <a:pt x="57" y="17"/>
                  </a:lnTo>
                  <a:lnTo>
                    <a:pt x="65" y="17"/>
                  </a:lnTo>
                  <a:lnTo>
                    <a:pt x="72" y="19"/>
                  </a:lnTo>
                  <a:lnTo>
                    <a:pt x="79" y="23"/>
                  </a:lnTo>
                  <a:lnTo>
                    <a:pt x="86" y="26"/>
                  </a:lnTo>
                  <a:lnTo>
                    <a:pt x="92" y="32"/>
                  </a:lnTo>
                  <a:lnTo>
                    <a:pt x="96" y="37"/>
                  </a:lnTo>
                  <a:lnTo>
                    <a:pt x="99" y="44"/>
                  </a:lnTo>
                  <a:lnTo>
                    <a:pt x="102" y="51"/>
                  </a:lnTo>
                  <a:lnTo>
                    <a:pt x="103" y="59"/>
                  </a:lnTo>
                  <a:lnTo>
                    <a:pt x="103" y="60"/>
                  </a:lnTo>
                  <a:lnTo>
                    <a:pt x="103" y="61"/>
                  </a:lnTo>
                  <a:lnTo>
                    <a:pt x="102" y="62"/>
                  </a:lnTo>
                  <a:lnTo>
                    <a:pt x="102" y="63"/>
                  </a:lnTo>
                  <a:lnTo>
                    <a:pt x="101" y="71"/>
                  </a:lnTo>
                  <a:lnTo>
                    <a:pt x="97" y="79"/>
                  </a:lnTo>
                  <a:lnTo>
                    <a:pt x="93" y="86"/>
                  </a:lnTo>
                  <a:lnTo>
                    <a:pt x="87" y="92"/>
                  </a:lnTo>
                  <a:lnTo>
                    <a:pt x="80" y="96"/>
                  </a:lnTo>
                  <a:lnTo>
                    <a:pt x="72" y="99"/>
                  </a:lnTo>
                  <a:lnTo>
                    <a:pt x="63" y="101"/>
                  </a:lnTo>
                  <a:lnTo>
                    <a:pt x="55" y="101"/>
                  </a:lnTo>
                  <a:lnTo>
                    <a:pt x="49" y="99"/>
                  </a:lnTo>
                  <a:lnTo>
                    <a:pt x="43" y="97"/>
                  </a:lnTo>
                  <a:lnTo>
                    <a:pt x="37" y="94"/>
                  </a:lnTo>
                  <a:lnTo>
                    <a:pt x="33" y="90"/>
                  </a:lnTo>
                  <a:lnTo>
                    <a:pt x="28" y="86"/>
                  </a:lnTo>
                  <a:lnTo>
                    <a:pt x="24" y="80"/>
                  </a:lnTo>
                  <a:lnTo>
                    <a:pt x="22" y="75"/>
                  </a:lnTo>
                  <a:lnTo>
                    <a:pt x="19" y="69"/>
                  </a:lnTo>
                  <a:lnTo>
                    <a:pt x="15" y="70"/>
                  </a:lnTo>
                  <a:lnTo>
                    <a:pt x="10" y="70"/>
                  </a:lnTo>
                  <a:lnTo>
                    <a:pt x="6" y="70"/>
                  </a:lnTo>
                  <a:lnTo>
                    <a:pt x="1" y="70"/>
                  </a:lnTo>
                  <a:lnTo>
                    <a:pt x="4" y="79"/>
                  </a:lnTo>
                  <a:lnTo>
                    <a:pt x="8" y="88"/>
                  </a:lnTo>
                  <a:lnTo>
                    <a:pt x="14" y="95"/>
                  </a:lnTo>
                  <a:lnTo>
                    <a:pt x="19" y="102"/>
                  </a:lnTo>
                  <a:lnTo>
                    <a:pt x="27" y="108"/>
                  </a:lnTo>
                  <a:lnTo>
                    <a:pt x="35" y="113"/>
                  </a:lnTo>
                  <a:lnTo>
                    <a:pt x="44" y="116"/>
                  </a:lnTo>
                  <a:lnTo>
                    <a:pt x="53" y="118"/>
                  </a:lnTo>
                  <a:lnTo>
                    <a:pt x="60" y="118"/>
                  </a:lnTo>
                  <a:lnTo>
                    <a:pt x="66" y="118"/>
                  </a:lnTo>
                  <a:lnTo>
                    <a:pt x="71" y="118"/>
                  </a:lnTo>
                  <a:lnTo>
                    <a:pt x="77" y="116"/>
                  </a:lnTo>
                  <a:lnTo>
                    <a:pt x="83" y="114"/>
                  </a:lnTo>
                  <a:lnTo>
                    <a:pt x="88" y="112"/>
                  </a:lnTo>
                  <a:lnTo>
                    <a:pt x="93" y="108"/>
                  </a:lnTo>
                  <a:lnTo>
                    <a:pt x="97" y="105"/>
                  </a:lnTo>
                  <a:lnTo>
                    <a:pt x="105" y="97"/>
                  </a:lnTo>
                  <a:lnTo>
                    <a:pt x="112" y="87"/>
                  </a:lnTo>
                  <a:lnTo>
                    <a:pt x="118" y="77"/>
                  </a:lnTo>
                  <a:lnTo>
                    <a:pt x="120" y="66"/>
                  </a:lnTo>
                  <a:lnTo>
                    <a:pt x="120" y="54"/>
                  </a:lnTo>
                  <a:lnTo>
                    <a:pt x="118" y="43"/>
                  </a:lnTo>
                  <a:lnTo>
                    <a:pt x="113" y="32"/>
                  </a:lnTo>
                  <a:lnTo>
                    <a:pt x="107" y="23"/>
                  </a:lnTo>
                  <a:lnTo>
                    <a:pt x="98" y="14"/>
                  </a:lnTo>
                  <a:lnTo>
                    <a:pt x="89" y="7"/>
                  </a:lnTo>
                  <a:lnTo>
                    <a:pt x="78" y="2"/>
                  </a:lnTo>
                  <a:lnTo>
                    <a:pt x="67" y="0"/>
                  </a:lnTo>
                  <a:close/>
                </a:path>
              </a:pathLst>
            </a:custGeom>
            <a:solidFill>
              <a:srgbClr val="000000"/>
            </a:solidFill>
            <a:ln w="9525">
              <a:noFill/>
              <a:round/>
              <a:headEnd/>
              <a:tailEnd/>
            </a:ln>
          </p:spPr>
          <p:txBody>
            <a:bodyPr/>
            <a:lstStyle/>
            <a:p>
              <a:endParaRPr lang="en-US"/>
            </a:p>
          </p:txBody>
        </p:sp>
        <p:sp>
          <p:nvSpPr>
            <p:cNvPr id="14375" name="Freeform 74"/>
            <p:cNvSpPr>
              <a:spLocks/>
            </p:cNvSpPr>
            <p:nvPr/>
          </p:nvSpPr>
          <p:spPr bwMode="auto">
            <a:xfrm>
              <a:off x="4158" y="1471"/>
              <a:ext cx="728" cy="244"/>
            </a:xfrm>
            <a:custGeom>
              <a:avLst/>
              <a:gdLst>
                <a:gd name="T0" fmla="*/ 124 w 728"/>
                <a:gd name="T1" fmla="*/ 244 h 244"/>
                <a:gd name="T2" fmla="*/ 140 w 728"/>
                <a:gd name="T3" fmla="*/ 234 h 244"/>
                <a:gd name="T4" fmla="*/ 149 w 728"/>
                <a:gd name="T5" fmla="*/ 221 h 244"/>
                <a:gd name="T6" fmla="*/ 153 w 728"/>
                <a:gd name="T7" fmla="*/ 208 h 244"/>
                <a:gd name="T8" fmla="*/ 155 w 728"/>
                <a:gd name="T9" fmla="*/ 192 h 244"/>
                <a:gd name="T10" fmla="*/ 158 w 728"/>
                <a:gd name="T11" fmla="*/ 174 h 244"/>
                <a:gd name="T12" fmla="*/ 162 w 728"/>
                <a:gd name="T13" fmla="*/ 152 h 244"/>
                <a:gd name="T14" fmla="*/ 171 w 728"/>
                <a:gd name="T15" fmla="*/ 126 h 244"/>
                <a:gd name="T16" fmla="*/ 186 w 728"/>
                <a:gd name="T17" fmla="*/ 97 h 244"/>
                <a:gd name="T18" fmla="*/ 2 w 728"/>
                <a:gd name="T19" fmla="*/ 73 h 244"/>
                <a:gd name="T20" fmla="*/ 0 w 728"/>
                <a:gd name="T21" fmla="*/ 45 h 244"/>
                <a:gd name="T22" fmla="*/ 362 w 728"/>
                <a:gd name="T23" fmla="*/ 0 h 244"/>
                <a:gd name="T24" fmla="*/ 728 w 728"/>
                <a:gd name="T25" fmla="*/ 24 h 244"/>
                <a:gd name="T26" fmla="*/ 728 w 728"/>
                <a:gd name="T27" fmla="*/ 56 h 244"/>
                <a:gd name="T28" fmla="*/ 554 w 728"/>
                <a:gd name="T29" fmla="*/ 97 h 244"/>
                <a:gd name="T30" fmla="*/ 556 w 728"/>
                <a:gd name="T31" fmla="*/ 100 h 244"/>
                <a:gd name="T32" fmla="*/ 561 w 728"/>
                <a:gd name="T33" fmla="*/ 108 h 244"/>
                <a:gd name="T34" fmla="*/ 569 w 728"/>
                <a:gd name="T35" fmla="*/ 121 h 244"/>
                <a:gd name="T36" fmla="*/ 577 w 728"/>
                <a:gd name="T37" fmla="*/ 138 h 244"/>
                <a:gd name="T38" fmla="*/ 586 w 728"/>
                <a:gd name="T39" fmla="*/ 156 h 244"/>
                <a:gd name="T40" fmla="*/ 593 w 728"/>
                <a:gd name="T41" fmla="*/ 176 h 244"/>
                <a:gd name="T42" fmla="*/ 598 w 728"/>
                <a:gd name="T43" fmla="*/ 196 h 244"/>
                <a:gd name="T44" fmla="*/ 598 w 728"/>
                <a:gd name="T45" fmla="*/ 215 h 244"/>
                <a:gd name="T46" fmla="*/ 595 w 728"/>
                <a:gd name="T47" fmla="*/ 214 h 244"/>
                <a:gd name="T48" fmla="*/ 586 w 728"/>
                <a:gd name="T49" fmla="*/ 212 h 244"/>
                <a:gd name="T50" fmla="*/ 574 w 728"/>
                <a:gd name="T51" fmla="*/ 208 h 244"/>
                <a:gd name="T52" fmla="*/ 556 w 728"/>
                <a:gd name="T53" fmla="*/ 203 h 244"/>
                <a:gd name="T54" fmla="*/ 534 w 728"/>
                <a:gd name="T55" fmla="*/ 199 h 244"/>
                <a:gd name="T56" fmla="*/ 508 w 728"/>
                <a:gd name="T57" fmla="*/ 193 h 244"/>
                <a:gd name="T58" fmla="*/ 480 w 728"/>
                <a:gd name="T59" fmla="*/ 188 h 244"/>
                <a:gd name="T60" fmla="*/ 448 w 728"/>
                <a:gd name="T61" fmla="*/ 185 h 244"/>
                <a:gd name="T62" fmla="*/ 413 w 728"/>
                <a:gd name="T63" fmla="*/ 183 h 244"/>
                <a:gd name="T64" fmla="*/ 375 w 728"/>
                <a:gd name="T65" fmla="*/ 183 h 244"/>
                <a:gd name="T66" fmla="*/ 337 w 728"/>
                <a:gd name="T67" fmla="*/ 185 h 244"/>
                <a:gd name="T68" fmla="*/ 296 w 728"/>
                <a:gd name="T69" fmla="*/ 190 h 244"/>
                <a:gd name="T70" fmla="*/ 253 w 728"/>
                <a:gd name="T71" fmla="*/ 197 h 244"/>
                <a:gd name="T72" fmla="*/ 211 w 728"/>
                <a:gd name="T73" fmla="*/ 209 h 244"/>
                <a:gd name="T74" fmla="*/ 168 w 728"/>
                <a:gd name="T75" fmla="*/ 223 h 244"/>
                <a:gd name="T76" fmla="*/ 124 w 728"/>
                <a:gd name="T77" fmla="*/ 244 h 2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8"/>
                <a:gd name="T118" fmla="*/ 0 h 244"/>
                <a:gd name="T119" fmla="*/ 728 w 728"/>
                <a:gd name="T120" fmla="*/ 244 h 2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8" h="244">
                  <a:moveTo>
                    <a:pt x="124" y="244"/>
                  </a:moveTo>
                  <a:lnTo>
                    <a:pt x="140" y="234"/>
                  </a:lnTo>
                  <a:lnTo>
                    <a:pt x="149" y="221"/>
                  </a:lnTo>
                  <a:lnTo>
                    <a:pt x="153" y="208"/>
                  </a:lnTo>
                  <a:lnTo>
                    <a:pt x="155" y="192"/>
                  </a:lnTo>
                  <a:lnTo>
                    <a:pt x="158" y="174"/>
                  </a:lnTo>
                  <a:lnTo>
                    <a:pt x="162" y="152"/>
                  </a:lnTo>
                  <a:lnTo>
                    <a:pt x="171" y="126"/>
                  </a:lnTo>
                  <a:lnTo>
                    <a:pt x="186" y="97"/>
                  </a:lnTo>
                  <a:lnTo>
                    <a:pt x="2" y="73"/>
                  </a:lnTo>
                  <a:lnTo>
                    <a:pt x="0" y="45"/>
                  </a:lnTo>
                  <a:lnTo>
                    <a:pt x="362" y="0"/>
                  </a:lnTo>
                  <a:lnTo>
                    <a:pt x="728" y="24"/>
                  </a:lnTo>
                  <a:lnTo>
                    <a:pt x="728" y="56"/>
                  </a:lnTo>
                  <a:lnTo>
                    <a:pt x="554" y="97"/>
                  </a:lnTo>
                  <a:lnTo>
                    <a:pt x="556" y="100"/>
                  </a:lnTo>
                  <a:lnTo>
                    <a:pt x="561" y="108"/>
                  </a:lnTo>
                  <a:lnTo>
                    <a:pt x="569" y="121"/>
                  </a:lnTo>
                  <a:lnTo>
                    <a:pt x="577" y="138"/>
                  </a:lnTo>
                  <a:lnTo>
                    <a:pt x="586" y="156"/>
                  </a:lnTo>
                  <a:lnTo>
                    <a:pt x="593" y="176"/>
                  </a:lnTo>
                  <a:lnTo>
                    <a:pt x="598" y="196"/>
                  </a:lnTo>
                  <a:lnTo>
                    <a:pt x="598" y="215"/>
                  </a:lnTo>
                  <a:lnTo>
                    <a:pt x="595" y="214"/>
                  </a:lnTo>
                  <a:lnTo>
                    <a:pt x="586" y="212"/>
                  </a:lnTo>
                  <a:lnTo>
                    <a:pt x="574" y="208"/>
                  </a:lnTo>
                  <a:lnTo>
                    <a:pt x="556" y="203"/>
                  </a:lnTo>
                  <a:lnTo>
                    <a:pt x="534" y="199"/>
                  </a:lnTo>
                  <a:lnTo>
                    <a:pt x="508" y="193"/>
                  </a:lnTo>
                  <a:lnTo>
                    <a:pt x="480" y="188"/>
                  </a:lnTo>
                  <a:lnTo>
                    <a:pt x="448" y="185"/>
                  </a:lnTo>
                  <a:lnTo>
                    <a:pt x="413" y="183"/>
                  </a:lnTo>
                  <a:lnTo>
                    <a:pt x="375" y="183"/>
                  </a:lnTo>
                  <a:lnTo>
                    <a:pt x="337" y="185"/>
                  </a:lnTo>
                  <a:lnTo>
                    <a:pt x="296" y="190"/>
                  </a:lnTo>
                  <a:lnTo>
                    <a:pt x="253" y="197"/>
                  </a:lnTo>
                  <a:lnTo>
                    <a:pt x="211" y="209"/>
                  </a:lnTo>
                  <a:lnTo>
                    <a:pt x="168" y="223"/>
                  </a:lnTo>
                  <a:lnTo>
                    <a:pt x="124" y="244"/>
                  </a:lnTo>
                  <a:close/>
                </a:path>
              </a:pathLst>
            </a:custGeom>
            <a:solidFill>
              <a:srgbClr val="000000"/>
            </a:solidFill>
            <a:ln w="9525">
              <a:noFill/>
              <a:round/>
              <a:headEnd/>
              <a:tailEnd/>
            </a:ln>
          </p:spPr>
          <p:txBody>
            <a:bodyPr/>
            <a:lstStyle/>
            <a:p>
              <a:endParaRPr lang="en-US"/>
            </a:p>
          </p:txBody>
        </p:sp>
        <p:sp>
          <p:nvSpPr>
            <p:cNvPr id="14376" name="Freeform 75"/>
            <p:cNvSpPr>
              <a:spLocks/>
            </p:cNvSpPr>
            <p:nvPr/>
          </p:nvSpPr>
          <p:spPr bwMode="auto">
            <a:xfrm>
              <a:off x="4501" y="1987"/>
              <a:ext cx="102" cy="76"/>
            </a:xfrm>
            <a:custGeom>
              <a:avLst/>
              <a:gdLst>
                <a:gd name="T0" fmla="*/ 88 w 102"/>
                <a:gd name="T1" fmla="*/ 4 h 76"/>
                <a:gd name="T2" fmla="*/ 76 w 102"/>
                <a:gd name="T3" fmla="*/ 22 h 76"/>
                <a:gd name="T4" fmla="*/ 64 w 102"/>
                <a:gd name="T5" fmla="*/ 36 h 76"/>
                <a:gd name="T6" fmla="*/ 50 w 102"/>
                <a:gd name="T7" fmla="*/ 46 h 76"/>
                <a:gd name="T8" fmla="*/ 38 w 102"/>
                <a:gd name="T9" fmla="*/ 53 h 76"/>
                <a:gd name="T10" fmla="*/ 27 w 102"/>
                <a:gd name="T11" fmla="*/ 57 h 76"/>
                <a:gd name="T12" fmla="*/ 17 w 102"/>
                <a:gd name="T13" fmla="*/ 59 h 76"/>
                <a:gd name="T14" fmla="*/ 11 w 102"/>
                <a:gd name="T15" fmla="*/ 61 h 76"/>
                <a:gd name="T16" fmla="*/ 8 w 102"/>
                <a:gd name="T17" fmla="*/ 62 h 76"/>
                <a:gd name="T18" fmla="*/ 4 w 102"/>
                <a:gd name="T19" fmla="*/ 63 h 76"/>
                <a:gd name="T20" fmla="*/ 2 w 102"/>
                <a:gd name="T21" fmla="*/ 64 h 76"/>
                <a:gd name="T22" fmla="*/ 1 w 102"/>
                <a:gd name="T23" fmla="*/ 66 h 76"/>
                <a:gd name="T24" fmla="*/ 0 w 102"/>
                <a:gd name="T25" fmla="*/ 70 h 76"/>
                <a:gd name="T26" fmla="*/ 1 w 102"/>
                <a:gd name="T27" fmla="*/ 73 h 76"/>
                <a:gd name="T28" fmla="*/ 3 w 102"/>
                <a:gd name="T29" fmla="*/ 75 h 76"/>
                <a:gd name="T30" fmla="*/ 5 w 102"/>
                <a:gd name="T31" fmla="*/ 76 h 76"/>
                <a:gd name="T32" fmla="*/ 9 w 102"/>
                <a:gd name="T33" fmla="*/ 76 h 76"/>
                <a:gd name="T34" fmla="*/ 12 w 102"/>
                <a:gd name="T35" fmla="*/ 76 h 76"/>
                <a:gd name="T36" fmla="*/ 20 w 102"/>
                <a:gd name="T37" fmla="*/ 75 h 76"/>
                <a:gd name="T38" fmla="*/ 30 w 102"/>
                <a:gd name="T39" fmla="*/ 72 h 76"/>
                <a:gd name="T40" fmla="*/ 44 w 102"/>
                <a:gd name="T41" fmla="*/ 66 h 76"/>
                <a:gd name="T42" fmla="*/ 58 w 102"/>
                <a:gd name="T43" fmla="*/ 58 h 76"/>
                <a:gd name="T44" fmla="*/ 74 w 102"/>
                <a:gd name="T45" fmla="*/ 47 h 76"/>
                <a:gd name="T46" fmla="*/ 89 w 102"/>
                <a:gd name="T47" fmla="*/ 31 h 76"/>
                <a:gd name="T48" fmla="*/ 101 w 102"/>
                <a:gd name="T49" fmla="*/ 11 h 76"/>
                <a:gd name="T50" fmla="*/ 102 w 102"/>
                <a:gd name="T51" fmla="*/ 9 h 76"/>
                <a:gd name="T52" fmla="*/ 101 w 102"/>
                <a:gd name="T53" fmla="*/ 5 h 76"/>
                <a:gd name="T54" fmla="*/ 100 w 102"/>
                <a:gd name="T55" fmla="*/ 3 h 76"/>
                <a:gd name="T56" fmla="*/ 98 w 102"/>
                <a:gd name="T57" fmla="*/ 1 h 76"/>
                <a:gd name="T58" fmla="*/ 96 w 102"/>
                <a:gd name="T59" fmla="*/ 0 h 76"/>
                <a:gd name="T60" fmla="*/ 92 w 102"/>
                <a:gd name="T61" fmla="*/ 0 h 76"/>
                <a:gd name="T62" fmla="*/ 90 w 102"/>
                <a:gd name="T63" fmla="*/ 2 h 76"/>
                <a:gd name="T64" fmla="*/ 88 w 102"/>
                <a:gd name="T65" fmla="*/ 4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76"/>
                <a:gd name="T101" fmla="*/ 102 w 102"/>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76">
                  <a:moveTo>
                    <a:pt x="88" y="4"/>
                  </a:moveTo>
                  <a:lnTo>
                    <a:pt x="76" y="22"/>
                  </a:lnTo>
                  <a:lnTo>
                    <a:pt x="64" y="36"/>
                  </a:lnTo>
                  <a:lnTo>
                    <a:pt x="50" y="46"/>
                  </a:lnTo>
                  <a:lnTo>
                    <a:pt x="38" y="53"/>
                  </a:lnTo>
                  <a:lnTo>
                    <a:pt x="27" y="57"/>
                  </a:lnTo>
                  <a:lnTo>
                    <a:pt x="17" y="59"/>
                  </a:lnTo>
                  <a:lnTo>
                    <a:pt x="11" y="61"/>
                  </a:lnTo>
                  <a:lnTo>
                    <a:pt x="8" y="62"/>
                  </a:lnTo>
                  <a:lnTo>
                    <a:pt x="4" y="63"/>
                  </a:lnTo>
                  <a:lnTo>
                    <a:pt x="2" y="64"/>
                  </a:lnTo>
                  <a:lnTo>
                    <a:pt x="1" y="66"/>
                  </a:lnTo>
                  <a:lnTo>
                    <a:pt x="0" y="70"/>
                  </a:lnTo>
                  <a:lnTo>
                    <a:pt x="1" y="73"/>
                  </a:lnTo>
                  <a:lnTo>
                    <a:pt x="3" y="75"/>
                  </a:lnTo>
                  <a:lnTo>
                    <a:pt x="5" y="76"/>
                  </a:lnTo>
                  <a:lnTo>
                    <a:pt x="9" y="76"/>
                  </a:lnTo>
                  <a:lnTo>
                    <a:pt x="12" y="76"/>
                  </a:lnTo>
                  <a:lnTo>
                    <a:pt x="20" y="75"/>
                  </a:lnTo>
                  <a:lnTo>
                    <a:pt x="30" y="72"/>
                  </a:lnTo>
                  <a:lnTo>
                    <a:pt x="44" y="66"/>
                  </a:lnTo>
                  <a:lnTo>
                    <a:pt x="58" y="58"/>
                  </a:lnTo>
                  <a:lnTo>
                    <a:pt x="74" y="47"/>
                  </a:lnTo>
                  <a:lnTo>
                    <a:pt x="89" y="31"/>
                  </a:lnTo>
                  <a:lnTo>
                    <a:pt x="101" y="11"/>
                  </a:lnTo>
                  <a:lnTo>
                    <a:pt x="102" y="9"/>
                  </a:lnTo>
                  <a:lnTo>
                    <a:pt x="101" y="5"/>
                  </a:lnTo>
                  <a:lnTo>
                    <a:pt x="100" y="3"/>
                  </a:lnTo>
                  <a:lnTo>
                    <a:pt x="98" y="1"/>
                  </a:lnTo>
                  <a:lnTo>
                    <a:pt x="96" y="0"/>
                  </a:lnTo>
                  <a:lnTo>
                    <a:pt x="92" y="0"/>
                  </a:lnTo>
                  <a:lnTo>
                    <a:pt x="90" y="2"/>
                  </a:lnTo>
                  <a:lnTo>
                    <a:pt x="88" y="4"/>
                  </a:lnTo>
                  <a:close/>
                </a:path>
              </a:pathLst>
            </a:custGeom>
            <a:solidFill>
              <a:srgbClr val="000000"/>
            </a:solidFill>
            <a:ln w="9525">
              <a:noFill/>
              <a:round/>
              <a:headEnd/>
              <a:tailEnd/>
            </a:ln>
          </p:spPr>
          <p:txBody>
            <a:bodyPr/>
            <a:lstStyle/>
            <a:p>
              <a:endParaRPr lang="en-US"/>
            </a:p>
          </p:txBody>
        </p:sp>
      </p:grpSp>
      <p:sp>
        <p:nvSpPr>
          <p:cNvPr id="42" name="Rectangle 41"/>
          <p:cNvSpPr/>
          <p:nvPr/>
        </p:nvSpPr>
        <p:spPr>
          <a:xfrm>
            <a:off x="1447800" y="687050"/>
            <a:ext cx="6400800" cy="954107"/>
          </a:xfrm>
          <a:prstGeom prst="rect">
            <a:avLst/>
          </a:prstGeom>
        </p:spPr>
        <p:txBody>
          <a:bodyPr wrap="square">
            <a:spAutoFit/>
          </a:bodyPr>
          <a:lstStyle/>
          <a:p>
            <a:r>
              <a:rPr lang="en-US" sz="2800" b="1" dirty="0" smtClean="0">
                <a:solidFill>
                  <a:srgbClr val="FFFF66"/>
                </a:solidFill>
                <a:effectLst>
                  <a:outerShdw blurRad="38100" dist="38100" dir="2700000" algn="tl">
                    <a:srgbClr val="000000"/>
                  </a:outerShdw>
                </a:effectLst>
                <a:latin typeface="Comic Sans MS" pitchFamily="66" charset="0"/>
              </a:rPr>
              <a:t>What immunizations are required for Seventh Grade Entry?</a:t>
            </a:r>
            <a:endParaRPr lang="en-US" sz="2800"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eaLnBrk="1" hangingPunct="1"/>
            <a:r>
              <a:rPr lang="en-US" sz="2800" b="1" dirty="0" smtClean="0">
                <a:solidFill>
                  <a:srgbClr val="FFFF00"/>
                </a:solidFill>
                <a:latin typeface="Comic Sans MS" panose="030F0702030302020204" pitchFamily="66" charset="0"/>
                <a:cs typeface="Arial" pitchFamily="34" charset="0"/>
              </a:rPr>
              <a:t>School </a:t>
            </a:r>
            <a:r>
              <a:rPr lang="en-US" sz="2800" b="1" dirty="0">
                <a:solidFill>
                  <a:srgbClr val="FFFF00"/>
                </a:solidFill>
                <a:latin typeface="Comic Sans MS" panose="030F0702030302020204" pitchFamily="66" charset="0"/>
                <a:cs typeface="Arial" pitchFamily="34" charset="0"/>
              </a:rPr>
              <a:t>immunization </a:t>
            </a:r>
            <a:r>
              <a:rPr lang="en-US" sz="2800" b="1" dirty="0" smtClean="0">
                <a:solidFill>
                  <a:srgbClr val="FFFF00"/>
                </a:solidFill>
                <a:latin typeface="Comic Sans MS" panose="030F0702030302020204" pitchFamily="66" charset="0"/>
                <a:cs typeface="Arial" pitchFamily="34" charset="0"/>
              </a:rPr>
              <a:t>Record Reviews (Audits)</a:t>
            </a:r>
            <a:r>
              <a:rPr lang="en-US" sz="2400" b="1" dirty="0">
                <a:latin typeface="Arial" pitchFamily="34" charset="0"/>
                <a:cs typeface="Arial" pitchFamily="34" charset="0"/>
              </a:rPr>
              <a:t/>
            </a:r>
            <a:br>
              <a:rPr lang="en-US" sz="2400" b="1" dirty="0">
                <a:latin typeface="Arial" pitchFamily="34" charset="0"/>
                <a:cs typeface="Arial" pitchFamily="34" charset="0"/>
              </a:rPr>
            </a:br>
            <a:endParaRPr lang="en-US" sz="2400" dirty="0"/>
          </a:p>
        </p:txBody>
      </p:sp>
      <p:sp>
        <p:nvSpPr>
          <p:cNvPr id="3" name="Content Placeholder 2"/>
          <p:cNvSpPr>
            <a:spLocks noGrp="1"/>
          </p:cNvSpPr>
          <p:nvPr>
            <p:ph idx="1"/>
          </p:nvPr>
        </p:nvSpPr>
        <p:spPr>
          <a:xfrm>
            <a:off x="762000" y="1524000"/>
            <a:ext cx="8229600" cy="4724400"/>
          </a:xfrm>
        </p:spPr>
        <p:txBody>
          <a:bodyPr/>
          <a:lstStyle/>
          <a:p>
            <a:pPr marL="0" indent="0">
              <a:buNone/>
            </a:pPr>
            <a:r>
              <a:rPr lang="en-US" sz="2400" b="1" dirty="0" smtClean="0">
                <a:latin typeface="Arial" panose="020B0604020202020204" pitchFamily="34" charset="0"/>
                <a:cs typeface="Arial" panose="020B0604020202020204" pitchFamily="34" charset="0"/>
              </a:rPr>
              <a:t>Why?</a:t>
            </a:r>
          </a:p>
          <a:p>
            <a:r>
              <a:rPr lang="en-US" sz="1400" dirty="0" smtClean="0">
                <a:latin typeface="Arial" panose="020B0604020202020204" pitchFamily="34" charset="0"/>
                <a:cs typeface="Arial" panose="020B0604020202020204" pitchFamily="34" charset="0"/>
              </a:rPr>
              <a:t>Ensure schools enforce the Utah School Immunization Law.</a:t>
            </a:r>
          </a:p>
          <a:p>
            <a:r>
              <a:rPr lang="en-US" sz="1400" dirty="0" smtClean="0">
                <a:latin typeface="Arial" panose="020B0604020202020204" pitchFamily="34" charset="0"/>
                <a:cs typeface="Arial" panose="020B0604020202020204" pitchFamily="34" charset="0"/>
              </a:rPr>
              <a:t>Educate </a:t>
            </a:r>
            <a:r>
              <a:rPr lang="en-US" sz="1400" dirty="0">
                <a:latin typeface="Arial" panose="020B0604020202020204" pitchFamily="34" charset="0"/>
                <a:cs typeface="Arial" panose="020B0604020202020204" pitchFamily="34" charset="0"/>
              </a:rPr>
              <a:t>school staff on the requirements and answering </a:t>
            </a:r>
            <a:r>
              <a:rPr lang="en-US" sz="1400" dirty="0" smtClean="0">
                <a:latin typeface="Arial" panose="020B0604020202020204" pitchFamily="34" charset="0"/>
                <a:cs typeface="Arial" panose="020B0604020202020204" pitchFamily="34" charset="0"/>
              </a:rPr>
              <a:t>questions.</a:t>
            </a:r>
          </a:p>
          <a:p>
            <a:pPr marL="0" indent="0">
              <a:buNone/>
            </a:pPr>
            <a:r>
              <a:rPr lang="en-US" sz="2400" b="1" dirty="0" smtClean="0">
                <a:latin typeface="Arial" panose="020B0604020202020204" pitchFamily="34" charset="0"/>
                <a:cs typeface="Arial" panose="020B0604020202020204" pitchFamily="34" charset="0"/>
              </a:rPr>
              <a:t>How?</a:t>
            </a:r>
          </a:p>
          <a:p>
            <a:r>
              <a:rPr lang="en-US" sz="1400" dirty="0" smtClean="0">
                <a:latin typeface="Arial" panose="020B0604020202020204" pitchFamily="34" charset="0"/>
                <a:cs typeface="Arial" panose="020B0604020202020204" pitchFamily="34" charset="0"/>
              </a:rPr>
              <a:t>Contact school principal/director (not mandated).</a:t>
            </a:r>
          </a:p>
          <a:p>
            <a:r>
              <a:rPr lang="en-US" sz="1400" dirty="0" smtClean="0">
                <a:latin typeface="Arial" panose="020B0604020202020204" pitchFamily="34" charset="0"/>
                <a:cs typeface="Arial" panose="020B0604020202020204" pitchFamily="34" charset="0"/>
              </a:rPr>
              <a:t>Review 20 records randomly, on-site.</a:t>
            </a:r>
          </a:p>
          <a:p>
            <a:r>
              <a:rPr lang="en-US" sz="1400" dirty="0" smtClean="0">
                <a:latin typeface="Arial" panose="020B0604020202020204" pitchFamily="34" charset="0"/>
                <a:cs typeface="Arial" panose="020B0604020202020204" pitchFamily="34" charset="0"/>
              </a:rPr>
              <a:t>Check the Utah School Immunization Record (USIR) for two things:</a:t>
            </a:r>
          </a:p>
          <a:p>
            <a:r>
              <a:rPr lang="en-US" sz="1400" dirty="0">
                <a:latin typeface="Arial" panose="020B0604020202020204" pitchFamily="34" charset="0"/>
                <a:cs typeface="Arial" panose="020B0604020202020204" pitchFamily="34" charset="0"/>
              </a:rPr>
              <a:t>	</a:t>
            </a:r>
            <a:r>
              <a:rPr lang="en-US" sz="1400" u="sng" dirty="0" smtClean="0">
                <a:latin typeface="Arial" panose="020B0604020202020204" pitchFamily="34" charset="0"/>
                <a:cs typeface="Arial" panose="020B0604020202020204" pitchFamily="34" charset="0"/>
              </a:rPr>
              <a:t>Immunization Compliance</a:t>
            </a:r>
            <a:r>
              <a:rPr lang="en-US" sz="1400" dirty="0" smtClean="0">
                <a:latin typeface="Arial" panose="020B0604020202020204" pitchFamily="34" charset="0"/>
                <a:cs typeface="Arial" panose="020B0604020202020204" pitchFamily="34" charset="0"/>
              </a:rPr>
              <a:t>:</a:t>
            </a:r>
          </a:p>
          <a:p>
            <a:pPr marL="0" indent="0">
              <a:buNone/>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Dates, spacing, supportive documentation (</a:t>
            </a:r>
            <a:r>
              <a:rPr lang="en-US" sz="1400" dirty="0" err="1" smtClean="0">
                <a:latin typeface="Arial" panose="020B0604020202020204" pitchFamily="34" charset="0"/>
                <a:cs typeface="Arial" panose="020B0604020202020204" pitchFamily="34" charset="0"/>
              </a:rPr>
              <a:t>imms</a:t>
            </a:r>
            <a:r>
              <a:rPr lang="en-US" sz="1400" dirty="0" smtClean="0">
                <a:latin typeface="Arial" panose="020B0604020202020204" pitchFamily="34" charset="0"/>
                <a:cs typeface="Arial" panose="020B0604020202020204" pitchFamily="34" charset="0"/>
              </a:rPr>
              <a:t>./proper 				exemption), parent signature if history or chicken pox, etc. </a:t>
            </a:r>
          </a:p>
          <a:p>
            <a:r>
              <a:rPr lang="en-US" sz="1400" dirty="0">
                <a:latin typeface="Arial" panose="020B0604020202020204" pitchFamily="34" charset="0"/>
                <a:cs typeface="Arial" panose="020B0604020202020204" pitchFamily="34" charset="0"/>
              </a:rPr>
              <a:t>	</a:t>
            </a:r>
            <a:r>
              <a:rPr lang="en-US" sz="1400" u="sng" dirty="0" smtClean="0">
                <a:latin typeface="Arial" panose="020B0604020202020204" pitchFamily="34" charset="0"/>
                <a:cs typeface="Arial" panose="020B0604020202020204" pitchFamily="34" charset="0"/>
              </a:rPr>
              <a:t>Documentation Compliance</a:t>
            </a:r>
            <a:r>
              <a:rPr lang="en-US" sz="1400" dirty="0" smtClean="0">
                <a:latin typeface="Arial" panose="020B0604020202020204" pitchFamily="34" charset="0"/>
                <a:cs typeface="Arial" panose="020B0604020202020204" pitchFamily="34" charset="0"/>
              </a:rPr>
              <a:t>:</a:t>
            </a:r>
          </a:p>
          <a:p>
            <a:pPr marL="0" indent="0">
              <a:buNone/>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Current USIR, filled out completely (ALL boxes and lines), signed, 			not a copy, etc. </a:t>
            </a:r>
          </a:p>
          <a:p>
            <a:r>
              <a:rPr lang="en-US" sz="1400" dirty="0" smtClean="0">
                <a:latin typeface="Arial" panose="020B0604020202020204" pitchFamily="34" charset="0"/>
                <a:cs typeface="Arial" panose="020B0604020202020204" pitchFamily="34" charset="0"/>
              </a:rPr>
              <a:t>Provide on-site education based on review (USIIS, information on requirements, etc.). </a:t>
            </a:r>
          </a:p>
          <a:p>
            <a:r>
              <a:rPr lang="en-US" sz="1400" dirty="0" smtClean="0">
                <a:latin typeface="Arial" panose="020B0604020202020204" pitchFamily="34" charset="0"/>
                <a:cs typeface="Arial" panose="020B0604020202020204" pitchFamily="34" charset="0"/>
              </a:rPr>
              <a:t>Compare Record Review findings to November Report.</a:t>
            </a:r>
          </a:p>
          <a:p>
            <a:r>
              <a:rPr lang="en-US" sz="1400" dirty="0" smtClean="0">
                <a:latin typeface="Arial" panose="020B0604020202020204" pitchFamily="34" charset="0"/>
                <a:cs typeface="Arial" panose="020B0604020202020204" pitchFamily="34" charset="0"/>
              </a:rPr>
              <a:t>Summary letter sent to principal/director and USOE Finance Department.</a:t>
            </a:r>
          </a:p>
          <a:p>
            <a:pPr marL="0" indent="0" algn="ctr">
              <a:buNone/>
            </a:pPr>
            <a:r>
              <a:rPr lang="en-US" sz="1400" dirty="0"/>
              <a:t>	</a:t>
            </a:r>
          </a:p>
          <a:p>
            <a:pPr marL="0" indent="0">
              <a:buNone/>
            </a:pPr>
            <a:endParaRPr lang="en-US" sz="1400" dirty="0"/>
          </a:p>
          <a:p>
            <a:pPr marL="0" indent="0" algn="ctr">
              <a:buNone/>
            </a:pPr>
            <a:endParaRPr lang="en-US" sz="1400" dirty="0" smtClean="0"/>
          </a:p>
          <a:p>
            <a:pPr marL="0" indent="0">
              <a:buNone/>
            </a:pPr>
            <a:endParaRPr lang="en-US" sz="1200" dirty="0" smtClean="0"/>
          </a:p>
          <a:p>
            <a:endParaRPr lang="en-US" sz="1200" dirty="0"/>
          </a:p>
        </p:txBody>
      </p:sp>
    </p:spTree>
    <p:extLst>
      <p:ext uri="{BB962C8B-B14F-4D97-AF65-F5344CB8AC3E}">
        <p14:creationId xmlns:p14="http://schemas.microsoft.com/office/powerpoint/2010/main" val="4163657034"/>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FF00"/>
                </a:solidFill>
                <a:effectLst>
                  <a:outerShdw blurRad="38100" dist="38100" dir="2700000" algn="tl">
                    <a:srgbClr val="000000">
                      <a:alpha val="43137"/>
                    </a:srgbClr>
                  </a:outerShdw>
                </a:effectLst>
                <a:latin typeface="Comic Sans MS" pitchFamily="66" charset="0"/>
              </a:rPr>
              <a:t>Maintaining Immunization Records</a:t>
            </a:r>
            <a:endParaRPr lang="en-US" sz="3200" b="1" dirty="0">
              <a:solidFill>
                <a:srgbClr val="FFFF0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700035" y="1676400"/>
            <a:ext cx="7772400" cy="4495800"/>
          </a:xfrm>
        </p:spPr>
        <p:txBody>
          <a:bodyPr/>
          <a:lstStyle/>
          <a:p>
            <a:r>
              <a:rPr lang="en-US" sz="2000" dirty="0" smtClean="0">
                <a:latin typeface="Arial" pitchFamily="34" charset="0"/>
                <a:cs typeface="Arial" pitchFamily="34" charset="0"/>
              </a:rPr>
              <a:t>Each school must maintain on file, the official Utah School Immunization Record (USIR) for each student in all grades.</a:t>
            </a:r>
          </a:p>
          <a:p>
            <a:pPr lvl="1"/>
            <a:r>
              <a:rPr lang="en-US" sz="1600" dirty="0" smtClean="0">
                <a:latin typeface="Arial" pitchFamily="34" charset="0"/>
                <a:cs typeface="Arial" pitchFamily="34" charset="0"/>
              </a:rPr>
              <a:t>For Kindergarten and 7</a:t>
            </a:r>
            <a:r>
              <a:rPr lang="en-US" sz="1600" baseline="30000" dirty="0" smtClean="0">
                <a:latin typeface="Arial" pitchFamily="34" charset="0"/>
                <a:cs typeface="Arial" pitchFamily="34" charset="0"/>
              </a:rPr>
              <a:t>th</a:t>
            </a:r>
            <a:r>
              <a:rPr lang="en-US" sz="1600" dirty="0" smtClean="0">
                <a:latin typeface="Arial" pitchFamily="34" charset="0"/>
                <a:cs typeface="Arial" pitchFamily="34" charset="0"/>
              </a:rPr>
              <a:t> grade students, all records must be on the currently updated USIR form (last update, 12/2014). </a:t>
            </a:r>
          </a:p>
          <a:p>
            <a:pPr lvl="1"/>
            <a:endParaRPr lang="en-US" sz="1600" dirty="0" smtClean="0">
              <a:latin typeface="Arial" pitchFamily="34" charset="0"/>
              <a:cs typeface="Arial" pitchFamily="34" charset="0"/>
            </a:endParaRPr>
          </a:p>
          <a:p>
            <a:r>
              <a:rPr lang="en-US" sz="2000" dirty="0" smtClean="0">
                <a:latin typeface="Arial" pitchFamily="34" charset="0"/>
                <a:cs typeface="Arial" pitchFamily="34" charset="0"/>
              </a:rPr>
              <a:t>A Utah </a:t>
            </a:r>
            <a:r>
              <a:rPr lang="en-US" sz="2000" dirty="0">
                <a:latin typeface="Arial" pitchFamily="34" charset="0"/>
                <a:cs typeface="Arial" pitchFamily="34" charset="0"/>
              </a:rPr>
              <a:t>Department of Health issued exemption form </a:t>
            </a:r>
            <a:r>
              <a:rPr lang="en-US" sz="2000" dirty="0" smtClean="0">
                <a:latin typeface="Arial" pitchFamily="34" charset="0"/>
                <a:cs typeface="Arial" pitchFamily="34" charset="0"/>
              </a:rPr>
              <a:t>must accompany </a:t>
            </a:r>
            <a:r>
              <a:rPr lang="en-US" sz="2000" dirty="0">
                <a:latin typeface="Arial" pitchFamily="34" charset="0"/>
                <a:cs typeface="Arial" pitchFamily="34" charset="0"/>
              </a:rPr>
              <a:t>each student claiming an </a:t>
            </a:r>
            <a:r>
              <a:rPr lang="en-US" sz="2000" dirty="0" smtClean="0">
                <a:latin typeface="Arial" pitchFamily="34" charset="0"/>
                <a:cs typeface="Arial" pitchFamily="34" charset="0"/>
              </a:rPr>
              <a:t>exemption</a:t>
            </a:r>
          </a:p>
          <a:p>
            <a:endParaRPr lang="en-US" sz="1600" dirty="0" smtClean="0">
              <a:latin typeface="Arial" pitchFamily="34" charset="0"/>
              <a:cs typeface="Arial" pitchFamily="34" charset="0"/>
            </a:endParaRPr>
          </a:p>
          <a:p>
            <a:r>
              <a:rPr lang="en-US" sz="2000" dirty="0" smtClean="0">
                <a:latin typeface="Arial" pitchFamily="34" charset="0"/>
                <a:cs typeface="Arial" pitchFamily="34" charset="0"/>
              </a:rPr>
              <a:t>The school must maintain up-to-date records of the immunization status for all students in all grades so they can quickly exclude all non-immunized students if an outbreak occurs.</a:t>
            </a:r>
          </a:p>
          <a:p>
            <a:endParaRPr lang="en-US" sz="2000" dirty="0">
              <a:latin typeface="Arial" pitchFamily="34" charset="0"/>
              <a:cs typeface="Arial" pitchFamily="34" charset="0"/>
            </a:endParaRPr>
          </a:p>
          <a:p>
            <a:pPr marL="0" indent="0" algn="r">
              <a:buNone/>
            </a:pPr>
            <a:r>
              <a:rPr lang="en-US" sz="2000" b="1" dirty="0">
                <a:latin typeface="Comic Sans MS" pitchFamily="66" charset="0"/>
              </a:rPr>
              <a:t>R396-100-4</a:t>
            </a:r>
          </a:p>
          <a:p>
            <a:pPr algn="r"/>
            <a:endParaRPr lang="en-US" sz="2000" dirty="0">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FF00"/>
                </a:solidFill>
                <a:effectLst>
                  <a:outerShdw blurRad="38100" dist="38100" dir="2700000" algn="tl">
                    <a:srgbClr val="000000">
                      <a:alpha val="43137"/>
                    </a:srgbClr>
                  </a:outerShdw>
                </a:effectLst>
                <a:latin typeface="Comic Sans MS" pitchFamily="66" charset="0"/>
              </a:rPr>
              <a:t>How to fill out the USIR? </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828800"/>
            <a:ext cx="8305800" cy="4648200"/>
          </a:xfrm>
        </p:spPr>
        <p:txBody>
          <a:bodyPr/>
          <a:lstStyle/>
          <a:p>
            <a:pPr>
              <a:buClr>
                <a:srgbClr val="FFE6B3"/>
              </a:buClr>
              <a:buNone/>
            </a:pPr>
            <a:endParaRPr lang="en-US" sz="2000" b="1" dirty="0" smtClean="0">
              <a:latin typeface="Arial" pitchFamily="34" charset="0"/>
              <a:cs typeface="Arial" pitchFamily="34" charset="0"/>
            </a:endParaRPr>
          </a:p>
          <a:p>
            <a:pPr>
              <a:buClr>
                <a:srgbClr val="FFE6B3"/>
              </a:buClr>
              <a:buFont typeface="Arial" charset="0"/>
              <a:buChar char="•"/>
            </a:pPr>
            <a:r>
              <a:rPr lang="en-US" sz="2000" b="1" dirty="0" smtClean="0">
                <a:latin typeface="Arial" pitchFamily="34" charset="0"/>
                <a:cs typeface="Arial" pitchFamily="34" charset="0"/>
              </a:rPr>
              <a:t>A school may enroll to use USIIS and print out the USIR for the student’s file from USIIS. Unless a school enrolls and uses USIIS, a USIR form must be completed and placed in the student’s cumulative file.</a:t>
            </a:r>
          </a:p>
          <a:p>
            <a:pPr>
              <a:buClr>
                <a:srgbClr val="FFE6B3"/>
              </a:buClr>
              <a:buFont typeface="Arial" charset="0"/>
              <a:buChar char="•"/>
            </a:pPr>
            <a:endParaRPr lang="en-US" sz="2000" b="1" dirty="0">
              <a:latin typeface="Arial" pitchFamily="34" charset="0"/>
              <a:cs typeface="Arial" pitchFamily="34" charset="0"/>
            </a:endParaRPr>
          </a:p>
          <a:p>
            <a:pPr>
              <a:buClr>
                <a:srgbClr val="FFE6B3"/>
              </a:buClr>
              <a:buFont typeface="Arial" charset="0"/>
              <a:buChar char="•"/>
            </a:pPr>
            <a:r>
              <a:rPr lang="en-US" sz="2000" b="1" dirty="0" smtClean="0">
                <a:latin typeface="Arial" pitchFamily="34" charset="0"/>
                <a:cs typeface="Arial" pitchFamily="34" charset="0"/>
              </a:rPr>
              <a:t>If USIIS is not used, the USIR can be printed directly off </a:t>
            </a:r>
            <a:r>
              <a:rPr lang="en-US" sz="2000" b="1" u="sng" dirty="0" smtClean="0">
                <a:latin typeface="Arial" pitchFamily="34" charset="0"/>
                <a:cs typeface="Arial" pitchFamily="34" charset="0"/>
              </a:rPr>
              <a:t>immunize-utah.org </a:t>
            </a:r>
            <a:endParaRPr lang="en-US" sz="2000" b="1" dirty="0" smtClean="0">
              <a:latin typeface="Arial" pitchFamily="34" charset="0"/>
              <a:cs typeface="Arial" pitchFamily="34" charset="0"/>
            </a:endParaRPr>
          </a:p>
          <a:p>
            <a:pPr algn="r">
              <a:buClr>
                <a:srgbClr val="FFE6B3"/>
              </a:buClr>
              <a:buNone/>
            </a:pPr>
            <a:r>
              <a:rPr lang="en-US" sz="2000" b="1" dirty="0" smtClean="0">
                <a:latin typeface="Comic Sans MS" pitchFamily="66" charset="0"/>
              </a:rPr>
              <a:t/>
            </a:r>
            <a:br>
              <a:rPr lang="en-US" sz="2000" b="1" dirty="0" smtClean="0">
                <a:latin typeface="Comic Sans MS" pitchFamily="66" charset="0"/>
              </a:rPr>
            </a:br>
            <a:endParaRPr lang="en-US" sz="2000" b="1" dirty="0" smtClean="0">
              <a:latin typeface="Comic Sans MS" pitchFamily="66" charset="0"/>
            </a:endParaRPr>
          </a:p>
          <a:p>
            <a:pPr algn="r">
              <a:buClr>
                <a:srgbClr val="FFE6B3"/>
              </a:buClr>
              <a:buNone/>
            </a:pPr>
            <a:endParaRPr lang="en-US" sz="2000" b="1" dirty="0">
              <a:latin typeface="Comic Sans MS" pitchFamily="66" charset="0"/>
            </a:endParaRPr>
          </a:p>
          <a:p>
            <a:pPr algn="r">
              <a:buClr>
                <a:srgbClr val="FFE6B3"/>
              </a:buClr>
              <a:buNone/>
            </a:pPr>
            <a:endParaRPr lang="en-US" sz="2000" b="1" dirty="0" smtClean="0">
              <a:latin typeface="Comic Sans MS" pitchFamily="66" charset="0"/>
            </a:endParaRPr>
          </a:p>
          <a:p>
            <a:pPr algn="r">
              <a:buClr>
                <a:srgbClr val="FFE6B3"/>
              </a:buClr>
              <a:buNone/>
            </a:pPr>
            <a:r>
              <a:rPr lang="en-US" sz="2000" b="1" dirty="0" smtClean="0">
                <a:latin typeface="Comic Sans MS" pitchFamily="66" charset="0"/>
              </a:rPr>
              <a:t>R396-100-4</a:t>
            </a:r>
          </a:p>
          <a:p>
            <a:pPr algn="just"/>
            <a:endParaRPr lang="en-US" sz="2000" dirty="0">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FF00"/>
                </a:solidFill>
                <a:effectLst>
                  <a:outerShdw blurRad="38100" dist="38100" dir="2700000" algn="tl">
                    <a:srgbClr val="000000">
                      <a:alpha val="43137"/>
                    </a:srgbClr>
                  </a:outerShdw>
                </a:effectLst>
                <a:latin typeface="Comic Sans MS" pitchFamily="66" charset="0"/>
              </a:rPr>
              <a:t>How to fill out the USIR? (</a:t>
            </a:r>
            <a:r>
              <a:rPr lang="en-US" sz="3600" b="1" dirty="0" err="1" smtClean="0">
                <a:solidFill>
                  <a:srgbClr val="FFFF00"/>
                </a:solidFill>
                <a:effectLst>
                  <a:outerShdw blurRad="38100" dist="38100" dir="2700000" algn="tl">
                    <a:srgbClr val="000000">
                      <a:alpha val="43137"/>
                    </a:srgbClr>
                  </a:outerShdw>
                </a:effectLst>
                <a:latin typeface="Comic Sans MS" pitchFamily="66" charset="0"/>
              </a:rPr>
              <a:t>con’t</a:t>
            </a:r>
            <a:r>
              <a:rPr lang="en-US" sz="3600" b="1" dirty="0" smtClean="0">
                <a:solidFill>
                  <a:srgbClr val="FFFF00"/>
                </a:solidFill>
                <a:effectLst>
                  <a:outerShdw blurRad="38100" dist="38100" dir="2700000" algn="tl">
                    <a:srgbClr val="000000">
                      <a:alpha val="43137"/>
                    </a:srgbClr>
                  </a:outerShdw>
                </a:effectLst>
                <a:latin typeface="Comic Sans MS" pitchFamily="66" charset="0"/>
              </a:rPr>
              <a:t>)</a:t>
            </a:r>
            <a:endParaRPr lang="en-US" sz="3600" dirty="0">
              <a:solidFill>
                <a:srgbClr val="FFFF0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685800" y="1676400"/>
            <a:ext cx="7772400" cy="4419600"/>
          </a:xfrm>
        </p:spPr>
        <p:txBody>
          <a:bodyPr/>
          <a:lstStyle/>
          <a:p>
            <a:pPr marL="0" indent="0">
              <a:spcBef>
                <a:spcPct val="50000"/>
              </a:spcBef>
              <a:buClr>
                <a:srgbClr val="FFE6B3"/>
              </a:buClr>
            </a:pPr>
            <a:r>
              <a:rPr lang="en-US" sz="2000" b="1" dirty="0" smtClean="0">
                <a:latin typeface="Arial" pitchFamily="34" charset="0"/>
                <a:cs typeface="Arial" pitchFamily="34" charset="0"/>
              </a:rPr>
              <a:t>Each school should accept any immunization record provided by a licensed physician, registered nurse, or public health official as certification of immunization.  You must transfer this information to the USIR and complete the following information:</a:t>
            </a:r>
          </a:p>
          <a:p>
            <a:pPr marL="0" indent="0">
              <a:spcBef>
                <a:spcPct val="50000"/>
              </a:spcBef>
              <a:buClr>
                <a:srgbClr val="FFE6B3"/>
              </a:buClr>
            </a:pPr>
            <a:endParaRPr lang="en-US" sz="2000" b="1" dirty="0" smtClean="0">
              <a:latin typeface="Arial" pitchFamily="34" charset="0"/>
              <a:cs typeface="Arial" pitchFamily="34" charset="0"/>
            </a:endParaRPr>
          </a:p>
          <a:p>
            <a:pPr marL="0" indent="0">
              <a:buClr>
                <a:srgbClr val="FFE6B3"/>
              </a:buClr>
              <a:buFont typeface="Arial" charset="0"/>
              <a:buNone/>
            </a:pPr>
            <a:r>
              <a:rPr lang="en-US" sz="2000" b="1" dirty="0" smtClean="0">
                <a:latin typeface="Arial" pitchFamily="34" charset="0"/>
                <a:cs typeface="Arial" pitchFamily="34" charset="0"/>
              </a:rPr>
              <a:t>	(a) Student Information;</a:t>
            </a:r>
          </a:p>
          <a:p>
            <a:pPr marL="0" indent="0">
              <a:buClr>
                <a:srgbClr val="FFE6B3"/>
              </a:buClr>
              <a:buFont typeface="Arial" charset="0"/>
              <a:buNone/>
            </a:pPr>
            <a:r>
              <a:rPr lang="en-US" sz="2000" b="1" dirty="0" smtClean="0">
                <a:latin typeface="Arial" pitchFamily="34" charset="0"/>
                <a:cs typeface="Arial" pitchFamily="34" charset="0"/>
              </a:rPr>
              <a:t>	(b) Vaccine Information;</a:t>
            </a:r>
          </a:p>
          <a:p>
            <a:pPr marL="0" indent="0">
              <a:buClr>
                <a:srgbClr val="FFE6B3"/>
              </a:buClr>
              <a:buFont typeface="Arial" charset="0"/>
              <a:buNone/>
            </a:pPr>
            <a:r>
              <a:rPr lang="en-US" sz="2000" b="1" dirty="0" smtClean="0">
                <a:latin typeface="Arial" pitchFamily="34" charset="0"/>
                <a:cs typeface="Arial" pitchFamily="34" charset="0"/>
              </a:rPr>
              <a:t>	(c) Record Source/Signature;</a:t>
            </a:r>
          </a:p>
          <a:p>
            <a:pPr marL="0" indent="0">
              <a:buClr>
                <a:srgbClr val="FFE6B3"/>
              </a:buClr>
              <a:buFont typeface="Arial" charset="0"/>
              <a:buNone/>
            </a:pPr>
            <a:r>
              <a:rPr lang="en-US" sz="2000" b="1" dirty="0" smtClean="0">
                <a:latin typeface="Arial" pitchFamily="34" charset="0"/>
                <a:cs typeface="Arial" pitchFamily="34" charset="0"/>
              </a:rPr>
              <a:t>	(d) School and Childhood Program Use Only; and</a:t>
            </a:r>
          </a:p>
          <a:p>
            <a:pPr marL="0" indent="0">
              <a:buClr>
                <a:srgbClr val="FFE6B3"/>
              </a:buClr>
              <a:buFont typeface="Arial" charset="0"/>
              <a:buNone/>
            </a:pPr>
            <a:r>
              <a:rPr lang="en-US" sz="2000" b="1" dirty="0">
                <a:latin typeface="Arial" pitchFamily="34" charset="0"/>
                <a:cs typeface="Arial" pitchFamily="34" charset="0"/>
              </a:rPr>
              <a:t>	</a:t>
            </a:r>
            <a:r>
              <a:rPr lang="en-US" sz="2000" b="1" dirty="0" smtClean="0">
                <a:latin typeface="Arial" pitchFamily="34" charset="0"/>
                <a:cs typeface="Arial" pitchFamily="34" charset="0"/>
              </a:rPr>
              <a:t>(e) Disease Verification, if applicable. </a:t>
            </a:r>
          </a:p>
          <a:p>
            <a:endParaRPr lang="en-US"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685800" y="685800"/>
            <a:ext cx="7772400" cy="1143000"/>
          </a:xfrm>
        </p:spPr>
        <p:txBody>
          <a:bodyPr/>
          <a:lstStyle/>
          <a:p>
            <a:r>
              <a:rPr lang="en-US" sz="3600" b="1" dirty="0">
                <a:solidFill>
                  <a:srgbClr val="FFFF00"/>
                </a:solidFill>
                <a:effectLst>
                  <a:outerShdw blurRad="38100" dist="38100" dir="2700000" algn="tl">
                    <a:srgbClr val="000000">
                      <a:alpha val="43137"/>
                    </a:srgbClr>
                  </a:outerShdw>
                </a:effectLst>
                <a:latin typeface="Comic Sans MS" pitchFamily="66" charset="0"/>
              </a:rPr>
              <a:t>How to fill out the USIR? (</a:t>
            </a:r>
            <a:r>
              <a:rPr lang="en-US" sz="3600" b="1" dirty="0" err="1">
                <a:solidFill>
                  <a:srgbClr val="FFFF00"/>
                </a:solidFill>
                <a:effectLst>
                  <a:outerShdw blurRad="38100" dist="38100" dir="2700000" algn="tl">
                    <a:srgbClr val="000000">
                      <a:alpha val="43137"/>
                    </a:srgbClr>
                  </a:outerShdw>
                </a:effectLst>
                <a:latin typeface="Comic Sans MS" pitchFamily="66" charset="0"/>
              </a:rPr>
              <a:t>con’t</a:t>
            </a:r>
            <a:r>
              <a:rPr lang="en-US" sz="3600" b="1" dirty="0">
                <a:solidFill>
                  <a:srgbClr val="FFFF00"/>
                </a:solidFill>
                <a:effectLst>
                  <a:outerShdw blurRad="38100" dist="38100" dir="2700000" algn="tl">
                    <a:srgbClr val="000000">
                      <a:alpha val="43137"/>
                    </a:srgbClr>
                  </a:outerShdw>
                </a:effectLst>
                <a:latin typeface="Comic Sans MS" pitchFamily="66" charset="0"/>
              </a:rPr>
              <a:t>)</a:t>
            </a:r>
            <a:endParaRPr lang="en-US" sz="3600" b="1" dirty="0" smtClean="0">
              <a:solidFill>
                <a:srgbClr val="FFFF66"/>
              </a:solidFill>
              <a:effectLst>
                <a:outerShdw blurRad="38100" dist="38100" dir="2700000" algn="tl">
                  <a:srgbClr val="000000">
                    <a:alpha val="43137"/>
                  </a:srgbClr>
                </a:outerShdw>
              </a:effectLst>
              <a:latin typeface="Comic Sans MS" pitchFamily="66" charset="0"/>
            </a:endParaRPr>
          </a:p>
        </p:txBody>
      </p:sp>
      <p:pic>
        <p:nvPicPr>
          <p:cNvPr id="3" name="Picture 2"/>
          <p:cNvPicPr>
            <a:picLocks noChangeAspect="1"/>
          </p:cNvPicPr>
          <p:nvPr/>
        </p:nvPicPr>
        <p:blipFill>
          <a:blip r:embed="rId3"/>
          <a:stretch>
            <a:fillRect/>
          </a:stretch>
        </p:blipFill>
        <p:spPr>
          <a:xfrm>
            <a:off x="1487711" y="1676400"/>
            <a:ext cx="6168577" cy="4759379"/>
          </a:xfrm>
          <a:prstGeom prst="rect">
            <a:avLst/>
          </a:prstGeom>
        </p:spPr>
      </p:pic>
    </p:spTree>
    <p:extLst>
      <p:ext uri="{BB962C8B-B14F-4D97-AF65-F5344CB8AC3E}">
        <p14:creationId xmlns:p14="http://schemas.microsoft.com/office/powerpoint/2010/main" val="3647084296"/>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fill out the “USIR”</a:t>
            </a:r>
            <a:endParaRPr lang="en-US" dirty="0"/>
          </a:p>
        </p:txBody>
      </p:sp>
      <p:graphicFrame>
        <p:nvGraphicFramePr>
          <p:cNvPr id="5" name="Content Placeholder 4"/>
          <p:cNvGraphicFramePr>
            <a:graphicFrameLocks noGrp="1" noChangeAspect="1"/>
          </p:cNvGraphicFramePr>
          <p:nvPr>
            <p:ph sz="half" idx="1"/>
            <p:extLst>
              <p:ext uri="{D42A27DB-BD31-4B8C-83A1-F6EECF244321}">
                <p14:modId xmlns:p14="http://schemas.microsoft.com/office/powerpoint/2010/main" val="3520008547"/>
              </p:ext>
            </p:extLst>
          </p:nvPr>
        </p:nvGraphicFramePr>
        <p:xfrm>
          <a:off x="2982118" y="2133600"/>
          <a:ext cx="3179763" cy="4114800"/>
        </p:xfrm>
        <a:graphic>
          <a:graphicData uri="http://schemas.openxmlformats.org/presentationml/2006/ole">
            <mc:AlternateContent xmlns:mc="http://schemas.openxmlformats.org/markup-compatibility/2006">
              <mc:Choice xmlns:v="urn:schemas-microsoft-com:vml" Requires="v">
                <p:oleObj spid="_x0000_s111625" name="Acrobat Document" r:id="rId3" imgW="5829199" imgH="7543800" progId="Acrobat.Document.11">
                  <p:embed/>
                </p:oleObj>
              </mc:Choice>
              <mc:Fallback>
                <p:oleObj name="Acrobat Document" r:id="rId3" imgW="5829199" imgH="7543800" progId="Acrobat.Document.11">
                  <p:embed/>
                  <p:pic>
                    <p:nvPicPr>
                      <p:cNvPr id="0" name=""/>
                      <p:cNvPicPr/>
                      <p:nvPr/>
                    </p:nvPicPr>
                    <p:blipFill>
                      <a:blip r:embed="rId4"/>
                      <a:stretch>
                        <a:fillRect/>
                      </a:stretch>
                    </p:blipFill>
                    <p:spPr>
                      <a:xfrm>
                        <a:off x="2982118" y="2133600"/>
                        <a:ext cx="3179763" cy="4114800"/>
                      </a:xfrm>
                      <a:prstGeom prst="rect">
                        <a:avLst/>
                      </a:prstGeom>
                    </p:spPr>
                  </p:pic>
                </p:oleObj>
              </mc:Fallback>
            </mc:AlternateContent>
          </a:graphicData>
        </a:graphic>
      </p:graphicFrame>
    </p:spTree>
    <p:extLst>
      <p:ext uri="{BB962C8B-B14F-4D97-AF65-F5344CB8AC3E}">
        <p14:creationId xmlns:p14="http://schemas.microsoft.com/office/powerpoint/2010/main" val="1788956699"/>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FFFF00"/>
                </a:solidFill>
                <a:effectLst>
                  <a:outerShdw blurRad="38100" dist="38100" dir="2700000" algn="tl">
                    <a:srgbClr val="000000">
                      <a:alpha val="43137"/>
                    </a:srgbClr>
                  </a:outerShdw>
                </a:effectLst>
                <a:latin typeface="Comic Sans MS" pitchFamily="66" charset="0"/>
              </a:rPr>
              <a:t>When should immunization records be reviewed to determine those students who are “not-in-compliance?</a:t>
            </a:r>
            <a:endParaRPr lang="en-US" sz="2400" b="1" dirty="0">
              <a:solidFill>
                <a:srgbClr val="FFFF0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sz="half" idx="1"/>
          </p:nvPr>
        </p:nvSpPr>
        <p:spPr>
          <a:xfrm>
            <a:off x="685800" y="1981200"/>
            <a:ext cx="7848600" cy="4495800"/>
          </a:xfrm>
        </p:spPr>
        <p:txBody>
          <a:bodyPr/>
          <a:lstStyle/>
          <a:p>
            <a:r>
              <a:rPr lang="en-US" sz="2400" b="1" dirty="0" smtClean="0">
                <a:latin typeface="Arial" pitchFamily="34" charset="0"/>
                <a:cs typeface="Arial" pitchFamily="34" charset="0"/>
              </a:rPr>
              <a:t>The time to first assess a child’s immunization status is upon entry into school. At that time, if a student does not have documentation to show that he/she has received all the required vaccine, or an exemption, he/she </a:t>
            </a:r>
            <a:r>
              <a:rPr lang="en-US" sz="2400" b="1" u="sng" dirty="0" smtClean="0">
                <a:latin typeface="Arial" pitchFamily="34" charset="0"/>
                <a:cs typeface="Arial" pitchFamily="34" charset="0"/>
              </a:rPr>
              <a:t>MUST BE EXCLUDED as the first day of the school. </a:t>
            </a:r>
          </a:p>
          <a:p>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A “log” should be established to serve as a reminder about children needing additional doses of vaccine at a later date (conditionally enrolled students).</a:t>
            </a:r>
          </a:p>
        </p:txBody>
      </p:sp>
    </p:spTree>
    <p:extLst>
      <p:ext uri="{BB962C8B-B14F-4D97-AF65-F5344CB8AC3E}">
        <p14:creationId xmlns:p14="http://schemas.microsoft.com/office/powerpoint/2010/main" val="3385575846"/>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FF00"/>
                </a:solidFill>
                <a:effectLst>
                  <a:outerShdw blurRad="38100" dist="38100" dir="2700000" algn="tl">
                    <a:srgbClr val="000000">
                      <a:alpha val="43137"/>
                    </a:srgbClr>
                  </a:outerShdw>
                </a:effectLst>
                <a:latin typeface="Comic Sans MS" pitchFamily="66" charset="0"/>
              </a:rPr>
              <a:t>Four-Day Grace Period </a:t>
            </a:r>
            <a:endParaRPr lang="en-US" sz="4000" b="1" dirty="0">
              <a:solidFill>
                <a:srgbClr val="FFFF0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sz="half" idx="1"/>
          </p:nvPr>
        </p:nvSpPr>
        <p:spPr>
          <a:xfrm>
            <a:off x="685800" y="1981200"/>
            <a:ext cx="7848600" cy="4495800"/>
          </a:xfrm>
        </p:spPr>
        <p:txBody>
          <a:bodyPr/>
          <a:lstStyle/>
          <a:p>
            <a:endParaRPr lang="en-US" sz="2000" dirty="0" smtClean="0">
              <a:latin typeface="Arial" pitchFamily="34" charset="0"/>
              <a:cs typeface="Arial" pitchFamily="34" charset="0"/>
            </a:endParaRPr>
          </a:p>
          <a:p>
            <a:r>
              <a:rPr lang="en-US" sz="1900" dirty="0" smtClean="0">
                <a:latin typeface="Arial" pitchFamily="34" charset="0"/>
                <a:cs typeface="Arial" pitchFamily="34" charset="0"/>
              </a:rPr>
              <a:t>The four-day grace period was implemented in the 2002 General Recommendations from the U.S. Advisory Committee on Immunization Practices.  </a:t>
            </a:r>
          </a:p>
          <a:p>
            <a:endParaRPr lang="en-US" sz="1900" b="1" dirty="0" smtClean="0">
              <a:latin typeface="Arial" pitchFamily="34" charset="0"/>
              <a:cs typeface="Arial" pitchFamily="34" charset="0"/>
            </a:endParaRPr>
          </a:p>
          <a:p>
            <a:r>
              <a:rPr lang="en-US" sz="1900" b="1" dirty="0" smtClean="0">
                <a:latin typeface="Arial" pitchFamily="34" charset="0"/>
                <a:cs typeface="Arial" pitchFamily="34" charset="0"/>
              </a:rPr>
              <a:t>A four-day grace period may be used for auditing purposes only</a:t>
            </a:r>
            <a:r>
              <a:rPr lang="en-US" sz="1900" dirty="0" smtClean="0">
                <a:latin typeface="Arial" pitchFamily="34" charset="0"/>
                <a:cs typeface="Arial" pitchFamily="34" charset="0"/>
              </a:rPr>
              <a:t>.  </a:t>
            </a:r>
          </a:p>
          <a:p>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It allows the record reviewer to give a four-day grace period if a dose of any vaccine was given too early. </a:t>
            </a:r>
          </a:p>
          <a:p>
            <a:pPr marL="167259" lvl="0" indent="0">
              <a:spcBef>
                <a:spcPts val="0"/>
              </a:spcBef>
              <a:spcAft>
                <a:spcPts val="482"/>
              </a:spcAft>
              <a:buClr>
                <a:srgbClr val="006666"/>
              </a:buClr>
              <a:buSzPct val="70000"/>
              <a:buNone/>
              <a:tabLst>
                <a:tab pos="166421" algn="l"/>
              </a:tabLst>
            </a:pPr>
            <a:endParaRPr lang="en-US" sz="1900" dirty="0">
              <a:latin typeface="Arial" pitchFamily="34" charset="0"/>
              <a:cs typeface="Arial" pitchFamily="34" charset="0"/>
            </a:endParaRPr>
          </a:p>
          <a:p>
            <a:pPr marL="167259" lvl="0" indent="0">
              <a:spcBef>
                <a:spcPts val="0"/>
              </a:spcBef>
              <a:spcAft>
                <a:spcPts val="482"/>
              </a:spcAft>
              <a:buClr>
                <a:srgbClr val="006666"/>
              </a:buClr>
              <a:buSzPct val="70000"/>
              <a:buNone/>
              <a:tabLst>
                <a:tab pos="166421" algn="l"/>
              </a:tabLst>
            </a:pPr>
            <a:r>
              <a:rPr kumimoji="0" lang="en-US" sz="1900" i="1" kern="1400" dirty="0" smtClean="0">
                <a:latin typeface="Arial" panose="020B0604020202020204" pitchFamily="34" charset="0"/>
                <a:cs typeface="Arial" panose="020B0604020202020204" pitchFamily="34" charset="0"/>
              </a:rPr>
              <a:t>NOTE: The </a:t>
            </a:r>
            <a:r>
              <a:rPr kumimoji="0" lang="en-US" sz="1900" i="1" kern="1400" dirty="0">
                <a:latin typeface="Arial" panose="020B0604020202020204" pitchFamily="34" charset="0"/>
                <a:cs typeface="Arial" panose="020B0604020202020204" pitchFamily="34" charset="0"/>
              </a:rPr>
              <a:t>4 day “grace period” should not be applied to the 28-day interval between live vaccines not administered at the same visit. </a:t>
            </a:r>
            <a:endParaRPr kumimoji="0" lang="en-US" sz="1900" kern="1400" dirty="0">
              <a:latin typeface="Arial" panose="020B0604020202020204" pitchFamily="34" charset="0"/>
              <a:cs typeface="Arial" panose="020B0604020202020204" pitchFamily="34" charset="0"/>
            </a:endParaRPr>
          </a:p>
          <a:p>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FF00"/>
                </a:solidFill>
                <a:effectLst>
                  <a:outerShdw blurRad="38100" dist="38100" dir="2700000" algn="tl">
                    <a:srgbClr val="000000">
                      <a:alpha val="43137"/>
                    </a:srgbClr>
                  </a:outerShdw>
                </a:effectLst>
                <a:latin typeface="Comic Sans MS" pitchFamily="66" charset="0"/>
              </a:rPr>
              <a:t>Vaccines From Other Countries </a:t>
            </a:r>
            <a:endParaRPr lang="en-US" sz="3200" b="1" dirty="0">
              <a:solidFill>
                <a:srgbClr val="FFFF0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sz="half" idx="1"/>
          </p:nvPr>
        </p:nvSpPr>
        <p:spPr>
          <a:xfrm>
            <a:off x="685800" y="1981200"/>
            <a:ext cx="7848600" cy="4495800"/>
          </a:xfrm>
        </p:spPr>
        <p:txBody>
          <a:bodyPr/>
          <a:lstStyle/>
          <a:p>
            <a:r>
              <a:rPr lang="en-US" b="1" dirty="0" smtClean="0">
                <a:latin typeface="Arial" pitchFamily="34" charset="0"/>
                <a:cs typeface="Arial" pitchFamily="34" charset="0"/>
              </a:rPr>
              <a:t>Reports from other countries can be accepted IF the same dosing schedule that is used in the United States was used.</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Often foreign countries use a different schedule than in the United States.  The Utah Immunization Rule is based on the “Recommended Childhood Immunization Schedule” that is used in the United States.</a:t>
            </a:r>
            <a:endParaRPr lang="en-US" b="1" dirty="0">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FF66"/>
                </a:solidFill>
                <a:effectLst>
                  <a:outerShdw blurRad="38100" dist="38100" dir="2700000" algn="tl">
                    <a:srgbClr val="000000">
                      <a:alpha val="43137"/>
                    </a:srgbClr>
                  </a:outerShdw>
                </a:effectLst>
                <a:latin typeface="Comic Sans MS" pitchFamily="66" charset="0"/>
              </a:rPr>
              <a:t>Understanding Utah School Immunization Rule for Students</a:t>
            </a:r>
            <a:endParaRPr lang="en-US" sz="3200" b="1" dirty="0">
              <a:solidFill>
                <a:srgbClr val="FFFF66"/>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685800" y="1981200"/>
            <a:ext cx="8305800" cy="4495800"/>
          </a:xfrm>
        </p:spPr>
        <p:txBody>
          <a:bodyPr/>
          <a:lstStyle/>
          <a:p>
            <a:pPr marL="0" indent="0" eaLnBrk="1" hangingPunct="1">
              <a:buFont typeface="Wingdings" pitchFamily="2" charset="2"/>
              <a:buNone/>
            </a:pPr>
            <a:endParaRPr lang="en-US" sz="1400" b="1" dirty="0" smtClean="0">
              <a:latin typeface="Arial" pitchFamily="34" charset="0"/>
              <a:cs typeface="Arial" pitchFamily="34" charset="0"/>
            </a:endParaRPr>
          </a:p>
          <a:p>
            <a:pPr eaLnBrk="1" hangingPunct="1">
              <a:buFont typeface="Wingdings" panose="05000000000000000000" pitchFamily="2" charset="2"/>
              <a:buChar char="Ø"/>
            </a:pPr>
            <a:r>
              <a:rPr lang="en-US" sz="1400" b="1" dirty="0" smtClean="0">
                <a:latin typeface="Arial" pitchFamily="34" charset="0"/>
                <a:cs typeface="Arial" pitchFamily="34" charset="0"/>
              </a:rPr>
              <a:t>Describe the Utah School Immunization Rule and the types of schools for which the Rule      applies                  </a:t>
            </a:r>
          </a:p>
          <a:p>
            <a:pPr eaLnBrk="1" hangingPunct="1">
              <a:buFont typeface="Wingdings" panose="05000000000000000000" pitchFamily="2" charset="2"/>
              <a:buChar char="Ø"/>
            </a:pPr>
            <a:r>
              <a:rPr lang="en-US" sz="1400" b="1" dirty="0" smtClean="0">
                <a:latin typeface="Arial" pitchFamily="34" charset="0"/>
                <a:cs typeface="Arial" pitchFamily="34" charset="0"/>
              </a:rPr>
              <a:t>Immunization Exemptions</a:t>
            </a:r>
          </a:p>
          <a:p>
            <a:pPr eaLnBrk="1" hangingPunct="1">
              <a:buFont typeface="Wingdings" panose="05000000000000000000" pitchFamily="2" charset="2"/>
              <a:buChar char="Ø"/>
            </a:pPr>
            <a:r>
              <a:rPr lang="en-US" sz="1400" b="1" dirty="0" smtClean="0">
                <a:latin typeface="Arial" pitchFamily="34" charset="0"/>
                <a:cs typeface="Arial" pitchFamily="34" charset="0"/>
              </a:rPr>
              <a:t>Describe immunization requirements for Kindergarten and 7</a:t>
            </a:r>
            <a:r>
              <a:rPr lang="en-US" sz="1400" b="1" baseline="30000" dirty="0" smtClean="0">
                <a:latin typeface="Arial" pitchFamily="34" charset="0"/>
                <a:cs typeface="Arial" pitchFamily="34" charset="0"/>
              </a:rPr>
              <a:t>th</a:t>
            </a:r>
            <a:r>
              <a:rPr lang="en-US" sz="1400" b="1" dirty="0" smtClean="0">
                <a:latin typeface="Arial" pitchFamily="34" charset="0"/>
                <a:cs typeface="Arial" pitchFamily="34" charset="0"/>
              </a:rPr>
              <a:t> grade entry</a:t>
            </a:r>
          </a:p>
          <a:p>
            <a:pPr eaLnBrk="1" hangingPunct="1">
              <a:buFont typeface="Wingdings" panose="05000000000000000000" pitchFamily="2" charset="2"/>
              <a:buChar char="Ø"/>
            </a:pPr>
            <a:r>
              <a:rPr lang="en-US" sz="1400" b="1" dirty="0" smtClean="0">
                <a:latin typeface="Arial" pitchFamily="34" charset="0"/>
                <a:cs typeface="Arial" pitchFamily="34" charset="0"/>
              </a:rPr>
              <a:t>Describe </a:t>
            </a:r>
            <a:r>
              <a:rPr lang="en-US" sz="1400" b="1" dirty="0">
                <a:latin typeface="Arial" pitchFamily="34" charset="0"/>
                <a:cs typeface="Arial" pitchFamily="34" charset="0"/>
              </a:rPr>
              <a:t>the purpose and procedure for school immunization record reviews  </a:t>
            </a:r>
          </a:p>
          <a:p>
            <a:pPr marL="0" indent="0" eaLnBrk="1" hangingPunct="1">
              <a:buNone/>
            </a:pPr>
            <a:r>
              <a:rPr lang="en-US" sz="1400" b="1" dirty="0">
                <a:latin typeface="Arial" pitchFamily="34" charset="0"/>
                <a:cs typeface="Arial" pitchFamily="34" charset="0"/>
              </a:rPr>
              <a:t> </a:t>
            </a:r>
            <a:r>
              <a:rPr lang="en-US" sz="1400" b="1" dirty="0" smtClean="0">
                <a:latin typeface="Arial" pitchFamily="34" charset="0"/>
                <a:cs typeface="Arial" pitchFamily="34" charset="0"/>
              </a:rPr>
              <a:t>      (</a:t>
            </a:r>
            <a:r>
              <a:rPr lang="en-US" sz="1400" b="1" dirty="0">
                <a:latin typeface="Arial" pitchFamily="34" charset="0"/>
                <a:cs typeface="Arial" pitchFamily="34" charset="0"/>
              </a:rPr>
              <a:t>Audits</a:t>
            </a:r>
            <a:r>
              <a:rPr lang="en-US" sz="1400" b="1" dirty="0" smtClean="0">
                <a:latin typeface="Arial" pitchFamily="34" charset="0"/>
                <a:cs typeface="Arial" pitchFamily="34" charset="0"/>
              </a:rPr>
              <a:t>)</a:t>
            </a:r>
          </a:p>
          <a:p>
            <a:pPr eaLnBrk="1" hangingPunct="1">
              <a:buFont typeface="Wingdings" panose="05000000000000000000" pitchFamily="2" charset="2"/>
              <a:buChar char="Ø"/>
            </a:pPr>
            <a:r>
              <a:rPr lang="en-US" sz="1400" b="1" dirty="0">
                <a:latin typeface="Arial" pitchFamily="34" charset="0"/>
                <a:cs typeface="Arial" pitchFamily="34" charset="0"/>
              </a:rPr>
              <a:t>Define “USIR</a:t>
            </a:r>
            <a:r>
              <a:rPr lang="en-US" sz="1400" b="1" dirty="0" smtClean="0">
                <a:latin typeface="Arial" pitchFamily="34" charset="0"/>
                <a:cs typeface="Arial" pitchFamily="34" charset="0"/>
              </a:rPr>
              <a:t>”</a:t>
            </a:r>
          </a:p>
          <a:p>
            <a:pPr eaLnBrk="1" hangingPunct="1">
              <a:buFont typeface="Wingdings" panose="05000000000000000000" pitchFamily="2" charset="2"/>
              <a:buChar char="Ø"/>
            </a:pPr>
            <a:r>
              <a:rPr lang="en-US" sz="1400" b="1" dirty="0" smtClean="0">
                <a:latin typeface="Arial" pitchFamily="34" charset="0"/>
                <a:cs typeface="Arial" pitchFamily="34" charset="0"/>
              </a:rPr>
              <a:t>Describe the four-day grace period</a:t>
            </a:r>
          </a:p>
          <a:p>
            <a:pPr eaLnBrk="1" hangingPunct="1">
              <a:buFont typeface="Wingdings" panose="05000000000000000000" pitchFamily="2" charset="2"/>
              <a:buChar char="Ø"/>
            </a:pPr>
            <a:r>
              <a:rPr lang="en-US" sz="1400" b="1" dirty="0" smtClean="0">
                <a:latin typeface="Arial" pitchFamily="34" charset="0"/>
                <a:cs typeface="Arial" pitchFamily="34" charset="0"/>
              </a:rPr>
              <a:t>Define “Conditional Admission”</a:t>
            </a:r>
          </a:p>
          <a:p>
            <a:pPr eaLnBrk="1" hangingPunct="1">
              <a:buFont typeface="Wingdings" panose="05000000000000000000" pitchFamily="2" charset="2"/>
              <a:buChar char="Ø"/>
            </a:pPr>
            <a:r>
              <a:rPr lang="en-US" sz="1400" b="1" dirty="0" smtClean="0">
                <a:latin typeface="Arial" pitchFamily="34" charset="0"/>
                <a:cs typeface="Arial" pitchFamily="34" charset="0"/>
              </a:rPr>
              <a:t>Define “Not-in-Compliance”</a:t>
            </a:r>
          </a:p>
          <a:p>
            <a:pPr eaLnBrk="1" hangingPunct="1">
              <a:buFont typeface="Wingdings" panose="05000000000000000000" pitchFamily="2" charset="2"/>
              <a:buChar char="Ø"/>
            </a:pPr>
            <a:r>
              <a:rPr lang="en-US" sz="1400" b="1" dirty="0" smtClean="0">
                <a:latin typeface="Arial" pitchFamily="34" charset="0"/>
                <a:cs typeface="Arial" pitchFamily="34" charset="0"/>
              </a:rPr>
              <a:t>Describe appropriate immunization documentation</a:t>
            </a:r>
          </a:p>
          <a:p>
            <a:pPr eaLnBrk="1" hangingPunct="1">
              <a:buFont typeface="Wingdings" panose="05000000000000000000" pitchFamily="2" charset="2"/>
              <a:buChar char="Ø"/>
            </a:pPr>
            <a:r>
              <a:rPr lang="en-US" sz="1400" b="1" dirty="0" smtClean="0">
                <a:latin typeface="Arial" pitchFamily="34" charset="0"/>
                <a:cs typeface="Arial" pitchFamily="34" charset="0"/>
              </a:rPr>
              <a:t>Describe the conditions for which a student may be excluded</a:t>
            </a:r>
          </a:p>
          <a:p>
            <a:pPr eaLnBrk="1" hangingPunct="1">
              <a:buFont typeface="Wingdings" panose="05000000000000000000" pitchFamily="2" charset="2"/>
              <a:buChar char="Ø"/>
            </a:pPr>
            <a:r>
              <a:rPr lang="en-US" sz="1400" b="1" dirty="0">
                <a:latin typeface="Arial" pitchFamily="34" charset="0"/>
                <a:cs typeface="Arial" pitchFamily="34" charset="0"/>
              </a:rPr>
              <a:t>Define “Homeless Students and Military Children</a:t>
            </a:r>
            <a:r>
              <a:rPr lang="en-US" sz="1400" b="1" dirty="0" smtClean="0">
                <a:latin typeface="Arial" pitchFamily="34" charset="0"/>
                <a:cs typeface="Arial" pitchFamily="34" charset="0"/>
              </a:rPr>
              <a:t>” </a:t>
            </a:r>
          </a:p>
          <a:p>
            <a:pPr eaLnBrk="1" hangingPunct="1">
              <a:buFont typeface="Wingdings" panose="05000000000000000000" pitchFamily="2" charset="2"/>
              <a:buChar char="Ø"/>
            </a:pPr>
            <a:r>
              <a:rPr lang="en-US" sz="1400" b="1" dirty="0">
                <a:latin typeface="Arial" pitchFamily="34" charset="0"/>
                <a:cs typeface="Arial" pitchFamily="34" charset="0"/>
              </a:rPr>
              <a:t>Describe how to complete the required immunization </a:t>
            </a:r>
            <a:r>
              <a:rPr lang="en-US" sz="1400" b="1" dirty="0" smtClean="0">
                <a:latin typeface="Arial" pitchFamily="34" charset="0"/>
                <a:cs typeface="Arial" pitchFamily="34" charset="0"/>
              </a:rPr>
              <a:t>report</a:t>
            </a:r>
          </a:p>
          <a:p>
            <a:pPr eaLnBrk="1" hangingPunct="1">
              <a:buFont typeface="Wingdings" panose="05000000000000000000" pitchFamily="2" charset="2"/>
              <a:buChar char="Ø"/>
            </a:pPr>
            <a:r>
              <a:rPr lang="en-US" sz="1400" b="1" dirty="0" smtClean="0">
                <a:latin typeface="Arial" pitchFamily="34" charset="0"/>
                <a:cs typeface="Arial" pitchFamily="34" charset="0"/>
              </a:rPr>
              <a:t>Describe the importance of immunization in relation to school district funding</a:t>
            </a:r>
          </a:p>
          <a:p>
            <a:pPr marL="0" indent="0" eaLnBrk="1" hangingPunct="1">
              <a:buNone/>
            </a:pPr>
            <a:endParaRPr lang="en-US" sz="1400" b="1" dirty="0" smtClean="0">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295400"/>
          </a:xfrm>
        </p:spPr>
        <p:txBody>
          <a:bodyPr/>
          <a:lstStyle/>
          <a:p>
            <a:r>
              <a:rPr lang="en-US" sz="2800" b="1" dirty="0" smtClean="0">
                <a:solidFill>
                  <a:srgbClr val="FFFF00"/>
                </a:solidFill>
                <a:effectLst>
                  <a:outerShdw blurRad="38100" dist="38100" dir="2700000" algn="tl">
                    <a:srgbClr val="000000">
                      <a:alpha val="43137"/>
                    </a:srgbClr>
                  </a:outerShdw>
                </a:effectLst>
                <a:latin typeface="Comic Sans MS" pitchFamily="66" charset="0"/>
                <a:cs typeface="Arial" pitchFamily="34" charset="0"/>
              </a:rPr>
              <a:t>Conditional Enrollment—Suspension for noncompliance procedure</a:t>
            </a:r>
            <a:endParaRPr lang="en-US" sz="2800" b="1" dirty="0">
              <a:solidFill>
                <a:srgbClr val="FFFF00"/>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3" name="Content Placeholder 2"/>
          <p:cNvSpPr>
            <a:spLocks noGrp="1"/>
          </p:cNvSpPr>
          <p:nvPr>
            <p:ph idx="1"/>
          </p:nvPr>
        </p:nvSpPr>
        <p:spPr>
          <a:xfrm>
            <a:off x="685800" y="1828800"/>
            <a:ext cx="7772400" cy="4800600"/>
          </a:xfrm>
        </p:spPr>
        <p:txBody>
          <a:bodyPr/>
          <a:lstStyle/>
          <a:p>
            <a:r>
              <a:rPr lang="en-US" sz="2400" dirty="0" smtClean="0">
                <a:latin typeface="Arial" pitchFamily="34" charset="0"/>
                <a:cs typeface="Arial" pitchFamily="34" charset="0"/>
              </a:rPr>
              <a:t>A Student can be conditionally enrolled if he/she has received at least one dose of each required vaccine and is </a:t>
            </a:r>
            <a:r>
              <a:rPr lang="en-US" sz="2400" u="sng" dirty="0" smtClean="0">
                <a:latin typeface="Arial" pitchFamily="34" charset="0"/>
                <a:cs typeface="Arial" pitchFamily="34" charset="0"/>
              </a:rPr>
              <a:t>currently</a:t>
            </a:r>
            <a:r>
              <a:rPr lang="en-US" sz="2400" dirty="0" smtClean="0">
                <a:latin typeface="Arial" pitchFamily="34" charset="0"/>
                <a:cs typeface="Arial" pitchFamily="34" charset="0"/>
              </a:rPr>
              <a:t> on schedule for subsequent immunizations. </a:t>
            </a:r>
          </a:p>
          <a:p>
            <a:pPr>
              <a:buNone/>
            </a:pPr>
            <a:r>
              <a:rPr lang="en-US" sz="2400" dirty="0" smtClean="0">
                <a:latin typeface="Arial" pitchFamily="34" charset="0"/>
                <a:cs typeface="Arial" pitchFamily="34" charset="0"/>
              </a:rPr>
              <a:t> </a:t>
            </a:r>
          </a:p>
          <a:p>
            <a:r>
              <a:rPr lang="en-US" sz="2300" dirty="0" smtClean="0">
                <a:latin typeface="Arial" pitchFamily="34" charset="0"/>
                <a:cs typeface="Arial" pitchFamily="34" charset="0"/>
              </a:rPr>
              <a:t>If the subsequent immunization is one calendar month past due, the student will be considered “not-in-compliance” and the exclusion process must immediately begin.  (In summary, if a student is eligible to receive ANY of the required vaccines, the student should not be enrolled until the next dose(s) are received). </a:t>
            </a:r>
          </a:p>
          <a:p>
            <a:pPr marL="0" indent="0">
              <a:buNone/>
            </a:pPr>
            <a:r>
              <a:rPr lang="en-US" sz="2400" dirty="0" smtClean="0"/>
              <a:t>						53A-11-306</a:t>
            </a:r>
            <a:endParaRPr lang="en-US" sz="2400" dirty="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FFFF00"/>
                </a:solidFill>
                <a:effectLst>
                  <a:outerShdw blurRad="38100" dist="38100" dir="2700000" algn="tl">
                    <a:srgbClr val="000000">
                      <a:alpha val="43137"/>
                    </a:srgbClr>
                  </a:outerShdw>
                </a:effectLst>
                <a:latin typeface="Comic Sans MS" pitchFamily="66" charset="0"/>
              </a:rPr>
              <a:t>Word on Homeless Students and Military Children </a:t>
            </a:r>
            <a:endParaRPr lang="en-US" sz="2400" b="1" dirty="0">
              <a:solidFill>
                <a:srgbClr val="FFFF0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685800" y="1752600"/>
            <a:ext cx="7772400" cy="4724400"/>
          </a:xfrm>
        </p:spPr>
        <p:txBody>
          <a:bodyPr/>
          <a:lstStyle/>
          <a:p>
            <a:r>
              <a:rPr lang="en-US" sz="1800" b="1" dirty="0" smtClean="0">
                <a:latin typeface="Arial" pitchFamily="34" charset="0"/>
                <a:cs typeface="Arial" pitchFamily="34" charset="0"/>
              </a:rPr>
              <a:t>McKinney-Vento Homeless Assistance Act offers guidelines to assist you: School should immediately enroll the child/youth, even if the child or youth lacks records normally required for enrollment, such as previous academic records, medical records, proof of residency or other documentation.</a:t>
            </a:r>
          </a:p>
          <a:p>
            <a:pPr>
              <a:buNone/>
            </a:pPr>
            <a:endParaRPr lang="en-US" sz="1800" b="1" dirty="0" smtClean="0">
              <a:latin typeface="Arial" pitchFamily="34" charset="0"/>
              <a:cs typeface="Arial" pitchFamily="34" charset="0"/>
            </a:endParaRPr>
          </a:p>
          <a:p>
            <a:r>
              <a:rPr lang="en-US" sz="1800" b="1" dirty="0" smtClean="0">
                <a:latin typeface="Arial" pitchFamily="34" charset="0"/>
                <a:cs typeface="Arial" pitchFamily="34" charset="0"/>
              </a:rPr>
              <a:t>Homeless students may be admitted conditionally without required immunization documentation.</a:t>
            </a:r>
          </a:p>
          <a:p>
            <a:endParaRPr lang="en-US" sz="1800" b="1" dirty="0" smtClean="0">
              <a:latin typeface="Arial" pitchFamily="34" charset="0"/>
              <a:cs typeface="Arial" pitchFamily="34" charset="0"/>
            </a:endParaRPr>
          </a:p>
          <a:p>
            <a:r>
              <a:rPr lang="en-US" sz="1800" b="1" dirty="0" smtClean="0">
                <a:latin typeface="Arial" pitchFamily="34" charset="0"/>
                <a:cs typeface="Arial" pitchFamily="34" charset="0"/>
              </a:rPr>
              <a:t>If a child or youth lacks immunization or immunization records, the enrolling school must refer the parent/guardian to the district appointed liaison, who shall help obtain necessary immunizations or immunization records.</a:t>
            </a:r>
          </a:p>
          <a:p>
            <a:endParaRPr lang="en-US" sz="1800" b="1" dirty="0" smtClean="0">
              <a:latin typeface="Arial" pitchFamily="34" charset="0"/>
              <a:cs typeface="Arial" pitchFamily="34" charset="0"/>
            </a:endParaRPr>
          </a:p>
          <a:p>
            <a:r>
              <a:rPr lang="en-US" sz="1800" b="1" dirty="0" smtClean="0">
                <a:latin typeface="Arial" pitchFamily="34" charset="0"/>
                <a:cs typeface="Arial" pitchFamily="34" charset="0"/>
              </a:rPr>
              <a:t>McKinney-Vento Homeless Assistance Act isn’t a “pass” to skip immunizations.</a:t>
            </a:r>
          </a:p>
          <a:p>
            <a:endParaRPr lang="en-US" sz="2200" b="1" dirty="0" smtClean="0">
              <a:effectLst>
                <a:outerShdw blurRad="38100" dist="38100" dir="2700000" algn="tl">
                  <a:srgbClr val="000000">
                    <a:alpha val="43137"/>
                  </a:srgbClr>
                </a:outerShdw>
              </a:effectLst>
              <a:latin typeface="Arial" pitchFamily="34" charset="0"/>
              <a:cs typeface="Arial" pitchFamily="34" charset="0"/>
            </a:endParaRPr>
          </a:p>
          <a:p>
            <a:endParaRPr lang="en-US" sz="22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FFFF00"/>
                </a:solidFill>
                <a:effectLst>
                  <a:outerShdw blurRad="38100" dist="38100" dir="2700000" algn="tl">
                    <a:srgbClr val="000000">
                      <a:alpha val="43137"/>
                    </a:srgbClr>
                  </a:outerShdw>
                </a:effectLst>
                <a:latin typeface="Comic Sans MS" pitchFamily="66" charset="0"/>
              </a:rPr>
              <a:t>Word on Homeless Students and Military Children (</a:t>
            </a:r>
            <a:r>
              <a:rPr lang="en-US" sz="2400" b="1" dirty="0" err="1" smtClean="0">
                <a:solidFill>
                  <a:srgbClr val="FFFF00"/>
                </a:solidFill>
                <a:effectLst>
                  <a:outerShdw blurRad="38100" dist="38100" dir="2700000" algn="tl">
                    <a:srgbClr val="000000">
                      <a:alpha val="43137"/>
                    </a:srgbClr>
                  </a:outerShdw>
                </a:effectLst>
                <a:latin typeface="Comic Sans MS" pitchFamily="66" charset="0"/>
              </a:rPr>
              <a:t>Con’t</a:t>
            </a:r>
            <a:r>
              <a:rPr lang="en-US" sz="2400" b="1" dirty="0" smtClean="0">
                <a:solidFill>
                  <a:srgbClr val="FFFF00"/>
                </a:solidFill>
                <a:effectLst>
                  <a:outerShdw blurRad="38100" dist="38100" dir="2700000" algn="tl">
                    <a:srgbClr val="000000">
                      <a:alpha val="43137"/>
                    </a:srgbClr>
                  </a:outerShdw>
                </a:effectLst>
                <a:latin typeface="Comic Sans MS" pitchFamily="66" charset="0"/>
              </a:rPr>
              <a:t>) </a:t>
            </a:r>
            <a:endParaRPr lang="en-US" sz="2400" b="1" dirty="0">
              <a:solidFill>
                <a:srgbClr val="FFFF0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685800" y="1752600"/>
            <a:ext cx="7772400" cy="4343400"/>
          </a:xfrm>
        </p:spPr>
        <p:txBody>
          <a:bodyPr/>
          <a:lstStyle/>
          <a:p>
            <a:endParaRPr lang="en-US" sz="2300" b="1" dirty="0" smtClean="0">
              <a:effectLst>
                <a:outerShdw blurRad="38100" dist="38100" dir="2700000" algn="tl">
                  <a:srgbClr val="000000">
                    <a:alpha val="43137"/>
                  </a:srgbClr>
                </a:outerShdw>
              </a:effectLst>
              <a:latin typeface="Arial" pitchFamily="34" charset="0"/>
              <a:cs typeface="Arial" pitchFamily="34" charset="0"/>
            </a:endParaRPr>
          </a:p>
          <a:p>
            <a:r>
              <a:rPr lang="en-US" sz="2300" b="1" dirty="0" smtClean="0">
                <a:effectLst>
                  <a:outerShdw blurRad="38100" dist="38100" dir="2700000" algn="tl">
                    <a:srgbClr val="000000">
                      <a:alpha val="43137"/>
                    </a:srgbClr>
                  </a:outerShdw>
                </a:effectLst>
                <a:latin typeface="Arial" pitchFamily="34" charset="0"/>
                <a:cs typeface="Arial" pitchFamily="34" charset="0"/>
              </a:rPr>
              <a:t>A military child who at the time of school enrollment has not been completely immunized against each specified disease may attend under a conditional enrollment, and shall be given 30 days from the day of enrollment to obtain:</a:t>
            </a:r>
          </a:p>
          <a:p>
            <a:pPr>
              <a:buNone/>
            </a:pPr>
            <a:endParaRPr lang="en-US" sz="2300" b="1" dirty="0" smtClean="0">
              <a:effectLst>
                <a:outerShdw blurRad="38100" dist="38100" dir="2700000" algn="tl">
                  <a:srgbClr val="000000">
                    <a:alpha val="43137"/>
                  </a:srgbClr>
                </a:outerShdw>
              </a:effectLst>
              <a:latin typeface="Arial" pitchFamily="34" charset="0"/>
              <a:cs typeface="Arial" pitchFamily="34" charset="0"/>
            </a:endParaRPr>
          </a:p>
          <a:p>
            <a:pPr>
              <a:buNone/>
            </a:pPr>
            <a:r>
              <a:rPr lang="en-US" sz="2300" b="1" dirty="0" smtClean="0">
                <a:effectLst>
                  <a:outerShdw blurRad="38100" dist="38100" dir="2700000" algn="tl">
                    <a:srgbClr val="000000">
                      <a:alpha val="43137"/>
                    </a:srgbClr>
                  </a:outerShdw>
                </a:effectLst>
                <a:latin typeface="Arial" pitchFamily="34" charset="0"/>
                <a:cs typeface="Arial" pitchFamily="34" charset="0"/>
              </a:rPr>
              <a:t>	a. each specified vaccine if the specified vaccine only requires one dose; and</a:t>
            </a:r>
          </a:p>
          <a:p>
            <a:pPr>
              <a:buNone/>
            </a:pPr>
            <a:endParaRPr lang="en-US" sz="2300" b="1" dirty="0" smtClean="0">
              <a:effectLst>
                <a:outerShdw blurRad="38100" dist="38100" dir="2700000" algn="tl">
                  <a:srgbClr val="000000">
                    <a:alpha val="43137"/>
                  </a:srgbClr>
                </a:outerShdw>
              </a:effectLst>
              <a:latin typeface="Arial" pitchFamily="34" charset="0"/>
              <a:cs typeface="Arial" pitchFamily="34" charset="0"/>
            </a:endParaRPr>
          </a:p>
          <a:p>
            <a:pPr>
              <a:buNone/>
            </a:pPr>
            <a:r>
              <a:rPr lang="en-US" sz="2300" b="1" dirty="0" smtClean="0">
                <a:effectLst>
                  <a:outerShdw blurRad="38100" dist="38100" dir="2700000" algn="tl">
                    <a:srgbClr val="000000">
                      <a:alpha val="43137"/>
                    </a:srgbClr>
                  </a:outerShdw>
                </a:effectLst>
                <a:latin typeface="Arial" pitchFamily="34" charset="0"/>
                <a:cs typeface="Arial" pitchFamily="34" charset="0"/>
              </a:rPr>
              <a:t>	b. at least the first dose of a specified vaccine, if the specified vaccine is a series of vaccines.</a:t>
            </a:r>
            <a:endParaRPr lang="en-US" sz="23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371600"/>
          </a:xfrm>
        </p:spPr>
        <p:txBody>
          <a:bodyPr/>
          <a:lstStyle/>
          <a:p>
            <a:r>
              <a:rPr lang="en-US" sz="2800" b="1" dirty="0" smtClean="0">
                <a:solidFill>
                  <a:srgbClr val="FFFF00"/>
                </a:solidFill>
                <a:effectLst>
                  <a:outerShdw blurRad="38100" dist="38100" dir="2700000" algn="tl">
                    <a:srgbClr val="000000">
                      <a:alpha val="43137"/>
                    </a:srgbClr>
                  </a:outerShdw>
                </a:effectLst>
                <a:latin typeface="Comic Sans MS" pitchFamily="66" charset="0"/>
                <a:cs typeface="Arial" pitchFamily="34" charset="0"/>
              </a:rPr>
              <a:t>Out of Compliance and Exclusion</a:t>
            </a:r>
            <a:endParaRPr lang="en-US" sz="2800" b="1" dirty="0">
              <a:solidFill>
                <a:srgbClr val="FFFF00"/>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3" name="Content Placeholder 2"/>
          <p:cNvSpPr>
            <a:spLocks noGrp="1"/>
          </p:cNvSpPr>
          <p:nvPr>
            <p:ph idx="1"/>
          </p:nvPr>
        </p:nvSpPr>
        <p:spPr>
          <a:xfrm>
            <a:off x="685800" y="1905000"/>
            <a:ext cx="7772400" cy="4800600"/>
          </a:xfrm>
        </p:spPr>
        <p:txBody>
          <a:bodyPr/>
          <a:lstStyle/>
          <a:p>
            <a:r>
              <a:rPr lang="en-US" sz="2400" dirty="0" smtClean="0">
                <a:cs typeface="Arial" pitchFamily="34" charset="0"/>
              </a:rPr>
              <a:t>If subsequent immunizations are one month passed due while the student is in school this student is considered out of compliance and you must immediately start the exclusion process.</a:t>
            </a:r>
          </a:p>
          <a:p>
            <a:endParaRPr lang="en-US" sz="2400" dirty="0" smtClean="0">
              <a:cs typeface="Arial" pitchFamily="34" charset="0"/>
            </a:endParaRPr>
          </a:p>
          <a:p>
            <a:r>
              <a:rPr lang="en-US" sz="2400" dirty="0" smtClean="0">
                <a:cs typeface="Arial" pitchFamily="34" charset="0"/>
              </a:rPr>
              <a:t>After five days, written notice of a pending suspension and of the students rights under Section 53A-11-302 shall be mailed to the last known address of a parent, guardian, or legal age brother or sister of a student who is without parent or guardian.</a:t>
            </a:r>
          </a:p>
          <a:p>
            <a:pPr>
              <a:buNone/>
            </a:pPr>
            <a:endParaRPr lang="en-US" sz="2000" dirty="0" smtClean="0"/>
          </a:p>
          <a:p>
            <a:pPr>
              <a:buNone/>
            </a:pPr>
            <a:endParaRPr lang="en-US" dirty="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FF00"/>
                </a:solidFill>
                <a:effectLst>
                  <a:outerShdw blurRad="38100" dist="38100" dir="2700000" algn="tl">
                    <a:srgbClr val="000000">
                      <a:alpha val="43137"/>
                    </a:srgbClr>
                  </a:outerShdw>
                </a:effectLst>
                <a:latin typeface="Comic Sans MS" pitchFamily="66" charset="0"/>
                <a:cs typeface="Arial" pitchFamily="34" charset="0"/>
              </a:rPr>
              <a:t>Out of Compliance and Exclusion</a:t>
            </a:r>
            <a:br>
              <a:rPr lang="en-US" sz="2800" b="1" dirty="0" smtClean="0">
                <a:solidFill>
                  <a:srgbClr val="FFFF00"/>
                </a:solidFill>
                <a:effectLst>
                  <a:outerShdw blurRad="38100" dist="38100" dir="2700000" algn="tl">
                    <a:srgbClr val="000000">
                      <a:alpha val="43137"/>
                    </a:srgbClr>
                  </a:outerShdw>
                </a:effectLst>
                <a:latin typeface="Comic Sans MS" pitchFamily="66" charset="0"/>
                <a:cs typeface="Arial" pitchFamily="34" charset="0"/>
              </a:rPr>
            </a:br>
            <a:r>
              <a:rPr lang="en-US" sz="2800" b="1" dirty="0" smtClean="0">
                <a:solidFill>
                  <a:srgbClr val="FFFF00"/>
                </a:solidFill>
                <a:effectLst>
                  <a:outerShdw blurRad="38100" dist="38100" dir="2700000" algn="tl">
                    <a:srgbClr val="000000">
                      <a:alpha val="43137"/>
                    </a:srgbClr>
                  </a:outerShdw>
                </a:effectLst>
                <a:latin typeface="Comic Sans MS" pitchFamily="66" charset="0"/>
                <a:cs typeface="Arial" pitchFamily="34" charset="0"/>
              </a:rPr>
              <a:t>(</a:t>
            </a:r>
            <a:r>
              <a:rPr lang="en-US" sz="2800" b="1" dirty="0" err="1" smtClean="0">
                <a:solidFill>
                  <a:srgbClr val="FFFF00"/>
                </a:solidFill>
                <a:effectLst>
                  <a:outerShdw blurRad="38100" dist="38100" dir="2700000" algn="tl">
                    <a:srgbClr val="000000">
                      <a:alpha val="43137"/>
                    </a:srgbClr>
                  </a:outerShdw>
                </a:effectLst>
                <a:latin typeface="Comic Sans MS" pitchFamily="66" charset="0"/>
                <a:cs typeface="Arial" pitchFamily="34" charset="0"/>
              </a:rPr>
              <a:t>con’t</a:t>
            </a:r>
            <a:r>
              <a:rPr lang="en-US" sz="2800" b="1" dirty="0" smtClean="0">
                <a:solidFill>
                  <a:srgbClr val="FFFF00"/>
                </a:solidFill>
                <a:effectLst>
                  <a:outerShdw blurRad="38100" dist="38100" dir="2700000" algn="tl">
                    <a:srgbClr val="000000">
                      <a:alpha val="43137"/>
                    </a:srgbClr>
                  </a:outerShdw>
                </a:effectLst>
                <a:latin typeface="Comic Sans MS" pitchFamily="66" charset="0"/>
                <a:cs typeface="Arial" pitchFamily="34" charset="0"/>
              </a:rPr>
              <a:t>)</a:t>
            </a:r>
            <a:endParaRPr lang="en-US" sz="2800" dirty="0"/>
          </a:p>
        </p:txBody>
      </p:sp>
      <p:sp>
        <p:nvSpPr>
          <p:cNvPr id="3" name="Content Placeholder 2"/>
          <p:cNvSpPr>
            <a:spLocks noGrp="1"/>
          </p:cNvSpPr>
          <p:nvPr>
            <p:ph idx="1"/>
          </p:nvPr>
        </p:nvSpPr>
        <p:spPr/>
        <p:txBody>
          <a:bodyPr/>
          <a:lstStyle/>
          <a:p>
            <a:r>
              <a:rPr lang="en-US" sz="2400" dirty="0" smtClean="0">
                <a:cs typeface="Arial" pitchFamily="34" charset="0"/>
              </a:rPr>
              <a:t>The governing authority of any school shall prohibit further attendance by a student under a conditional enrollment who has failed to obtain the immunization required within time period set forth in sections 53A-11-302 or otherwise established by the rule.</a:t>
            </a:r>
          </a:p>
          <a:p>
            <a:pPr>
              <a:buNone/>
            </a:pPr>
            <a:endParaRPr lang="en-US" sz="2400" dirty="0" smtClean="0">
              <a:cs typeface="Arial" pitchFamily="34" charset="0"/>
            </a:endParaRPr>
          </a:p>
          <a:p>
            <a:r>
              <a:rPr lang="en-US" sz="2400" dirty="0" smtClean="0">
                <a:cs typeface="Arial" pitchFamily="34" charset="0"/>
              </a:rPr>
              <a:t>Parents or guardians of children who are prohibited from attending school for failure to comply with the provisions of this part shall be referred to the juvenile court.</a:t>
            </a:r>
          </a:p>
          <a:p>
            <a:endParaRPr lang="en-US"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z="2400" b="1" dirty="0" smtClean="0">
                <a:solidFill>
                  <a:srgbClr val="FFFF00"/>
                </a:solidFill>
                <a:effectLst>
                  <a:outerShdw blurRad="38100" dist="38100" dir="2700000" algn="tl">
                    <a:srgbClr val="000000">
                      <a:alpha val="43137"/>
                    </a:srgbClr>
                  </a:outerShdw>
                </a:effectLst>
                <a:latin typeface="Comic Sans MS" pitchFamily="66" charset="0"/>
              </a:rPr>
              <a:t>What does NOT-IN-COMPLIANCE as the first day of school mean?</a:t>
            </a:r>
            <a:endParaRPr lang="en-US" sz="2400" b="1" dirty="0">
              <a:solidFill>
                <a:srgbClr val="FFFF0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685800" y="1676400"/>
            <a:ext cx="7772400" cy="4267200"/>
          </a:xfrm>
        </p:spPr>
        <p:txBody>
          <a:bodyPr/>
          <a:lstStyle/>
          <a:p>
            <a:pPr>
              <a:buNone/>
            </a:pPr>
            <a:r>
              <a:rPr lang="en-US" sz="2000" dirty="0" smtClean="0"/>
              <a:t>A student meeting any of the following conditions:</a:t>
            </a:r>
          </a:p>
          <a:p>
            <a:pPr>
              <a:buNone/>
            </a:pPr>
            <a:endParaRPr lang="en-US" sz="2000" dirty="0" smtClean="0"/>
          </a:p>
          <a:p>
            <a:pPr marL="514350" indent="-514350">
              <a:buFont typeface="+mj-lt"/>
              <a:buAutoNum type="arabicPeriod"/>
            </a:pPr>
            <a:r>
              <a:rPr lang="en-US" sz="2000" dirty="0" smtClean="0"/>
              <a:t>Has received fewer than the required number of doses, and is one month past due for subsequent immunizations, or</a:t>
            </a:r>
          </a:p>
          <a:p>
            <a:pPr marL="514350" indent="-514350">
              <a:buFont typeface="+mj-lt"/>
              <a:buAutoNum type="arabicPeriod"/>
            </a:pPr>
            <a:endParaRPr lang="en-US" sz="2000" dirty="0" smtClean="0"/>
          </a:p>
          <a:p>
            <a:pPr marL="514350" indent="-514350">
              <a:buFont typeface="+mj-lt"/>
              <a:buAutoNum type="arabicPeriod"/>
            </a:pPr>
            <a:r>
              <a:rPr lang="en-US" sz="2000" dirty="0" smtClean="0"/>
              <a:t>Has received one or more doses at less than the minimum interval or less than the minimum age, or</a:t>
            </a:r>
          </a:p>
          <a:p>
            <a:pPr marL="514350" indent="-514350">
              <a:buFont typeface="+mj-lt"/>
              <a:buAutoNum type="arabicPeriod"/>
            </a:pPr>
            <a:endParaRPr lang="en-US" sz="2000" dirty="0" smtClean="0"/>
          </a:p>
          <a:p>
            <a:pPr marL="514350" indent="-514350">
              <a:buFont typeface="+mj-lt"/>
              <a:buAutoNum type="arabicPeriod"/>
            </a:pPr>
            <a:r>
              <a:rPr lang="en-US" sz="2000" dirty="0" smtClean="0"/>
              <a:t>Has not received any doses of the required immunizations and has not claimed an exemption, or</a:t>
            </a:r>
          </a:p>
          <a:p>
            <a:pPr marL="514350" indent="-514350">
              <a:buFont typeface="+mj-lt"/>
              <a:buAutoNum type="arabicPeriod"/>
            </a:pPr>
            <a:endParaRPr lang="en-US" sz="2000" dirty="0" smtClean="0"/>
          </a:p>
          <a:p>
            <a:pPr marL="514350" indent="-514350">
              <a:buFont typeface="+mj-lt"/>
              <a:buAutoNum type="arabicPeriod"/>
            </a:pPr>
            <a:r>
              <a:rPr lang="en-US" sz="2000" dirty="0" smtClean="0"/>
              <a:t>Has no immunization record.</a:t>
            </a:r>
          </a:p>
          <a:p>
            <a:pPr marL="514350" indent="-514350">
              <a:buNone/>
            </a:pPr>
            <a:r>
              <a:rPr lang="en-US" sz="2000" b="1" dirty="0" smtClean="0"/>
              <a:t>NOTICE:</a:t>
            </a:r>
            <a:r>
              <a:rPr lang="en-US" sz="2000" dirty="0" smtClean="0"/>
              <a:t> </a:t>
            </a:r>
            <a:r>
              <a:rPr lang="en-US" sz="2000" u="sng" dirty="0" smtClean="0"/>
              <a:t>If a student meets any of the above criteria he/she must be excluded from the school on the first day of school.</a:t>
            </a:r>
          </a:p>
          <a:p>
            <a:pPr marL="514350" indent="-514350">
              <a:buAutoNum type="alphaLcParenBoth"/>
            </a:pPr>
            <a:endParaRPr lang="en-US" sz="2800"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latin typeface="Comic Sans MS" pitchFamily="66" charset="0"/>
              </a:rPr>
              <a:t>Example</a:t>
            </a:r>
            <a:endParaRPr lang="en-US" b="1" dirty="0">
              <a:solidFill>
                <a:srgbClr val="FFFF0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p:txBody>
          <a:bodyPr/>
          <a:lstStyle/>
          <a:p>
            <a:r>
              <a:rPr lang="en-US" sz="2800" dirty="0" smtClean="0"/>
              <a:t>Students that enter seventh grade can not be admitted to school as the first day of school </a:t>
            </a:r>
            <a:r>
              <a:rPr lang="en-US" sz="2800" u="sng" dirty="0" smtClean="0"/>
              <a:t>if </a:t>
            </a:r>
            <a:r>
              <a:rPr lang="en-US" sz="2800" dirty="0" smtClean="0"/>
              <a:t>they are missing </a:t>
            </a:r>
            <a:r>
              <a:rPr lang="en-US" sz="2800" u="sng" dirty="0" err="1" smtClean="0"/>
              <a:t>Tdap</a:t>
            </a:r>
            <a:r>
              <a:rPr lang="en-US" sz="2800" dirty="0" smtClean="0"/>
              <a:t> or </a:t>
            </a:r>
            <a:r>
              <a:rPr lang="en-US" sz="2800" u="sng" dirty="0" smtClean="0"/>
              <a:t>meningococcal</a:t>
            </a:r>
            <a:r>
              <a:rPr lang="en-US" sz="2800" dirty="0" smtClean="0"/>
              <a:t> vaccine.</a:t>
            </a:r>
          </a:p>
          <a:p>
            <a:pPr marL="0" indent="0">
              <a:buNone/>
            </a:pPr>
            <a:endParaRPr lang="en-US" sz="2800" dirty="0" smtClean="0"/>
          </a:p>
          <a:p>
            <a:r>
              <a:rPr lang="en-US" sz="2800" dirty="0" smtClean="0"/>
              <a:t>No policy/practice allowing school entry outside the school immunization statute can be enacted. A district or school principal/administration can not enact a policy.</a:t>
            </a:r>
            <a:endParaRPr lang="en-US" sz="2800" dirty="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5800" y="609600"/>
            <a:ext cx="8153400" cy="990600"/>
          </a:xfrm>
        </p:spPr>
        <p:txBody>
          <a:bodyPr/>
          <a:lstStyle/>
          <a:p>
            <a:pPr>
              <a:defRPr/>
            </a:pPr>
            <a:r>
              <a:rPr lang="en-US" sz="2800" b="1" dirty="0" smtClean="0">
                <a:solidFill>
                  <a:srgbClr val="FFFF66"/>
                </a:solidFill>
                <a:effectLst>
                  <a:outerShdw blurRad="38100" dist="38100" dir="2700000" algn="tl">
                    <a:srgbClr val="000000"/>
                  </a:outerShdw>
                </a:effectLst>
                <a:latin typeface="Comic Sans MS" pitchFamily="66" charset="0"/>
              </a:rPr>
              <a:t>What about the Annual School Immunization Reports?</a:t>
            </a:r>
            <a:endParaRPr lang="en-US" sz="2800" dirty="0" smtClean="0"/>
          </a:p>
        </p:txBody>
      </p:sp>
      <p:sp>
        <p:nvSpPr>
          <p:cNvPr id="143363" name="Rectangle 3"/>
          <p:cNvSpPr>
            <a:spLocks noGrp="1" noChangeArrowheads="1"/>
          </p:cNvSpPr>
          <p:nvPr>
            <p:ph type="body" sz="half" idx="1"/>
          </p:nvPr>
        </p:nvSpPr>
        <p:spPr>
          <a:xfrm>
            <a:off x="609600" y="1600200"/>
            <a:ext cx="8305800" cy="5029200"/>
          </a:xfrm>
        </p:spPr>
        <p:txBody>
          <a:bodyPr/>
          <a:lstStyle/>
          <a:p>
            <a:pPr>
              <a:defRPr/>
            </a:pPr>
            <a:r>
              <a:rPr lang="en-US" sz="2400" b="1" u="sng" dirty="0" smtClean="0">
                <a:effectLst>
                  <a:outerShdw blurRad="38100" dist="38100" dir="2700000" algn="tl">
                    <a:srgbClr val="000000"/>
                  </a:outerShdw>
                </a:effectLst>
                <a:latin typeface="Arial" charset="0"/>
              </a:rPr>
              <a:t>November 30 of Each Year</a:t>
            </a:r>
          </a:p>
          <a:p>
            <a:pPr>
              <a:buNone/>
              <a:defRPr/>
            </a:pPr>
            <a:r>
              <a:rPr lang="en-US" sz="1800" b="1" dirty="0" smtClean="0">
                <a:effectLst>
                  <a:outerShdw blurRad="38100" dist="38100" dir="2700000" algn="tl">
                    <a:srgbClr val="000000"/>
                  </a:outerShdw>
                </a:effectLst>
                <a:latin typeface="Arial" charset="0"/>
              </a:rPr>
              <a:t>Schools report on immunization coverage for each Of the following grades:</a:t>
            </a:r>
          </a:p>
          <a:p>
            <a:pPr>
              <a:buFontTx/>
              <a:buNone/>
              <a:defRPr/>
            </a:pPr>
            <a:r>
              <a:rPr lang="en-US" b="1" dirty="0" smtClean="0">
                <a:effectLst>
                  <a:outerShdw blurRad="38100" dist="38100" dir="2700000" algn="tl">
                    <a:srgbClr val="000000"/>
                  </a:outerShdw>
                </a:effectLst>
                <a:latin typeface="Arial" charset="0"/>
              </a:rPr>
              <a:t>	</a:t>
            </a:r>
            <a:r>
              <a:rPr lang="en-US" sz="2000" b="1" dirty="0" smtClean="0">
                <a:effectLst>
                  <a:outerShdw blurRad="38100" dist="38100" dir="2700000" algn="tl">
                    <a:srgbClr val="000000"/>
                  </a:outerShdw>
                </a:effectLst>
                <a:latin typeface="Arial" charset="0"/>
              </a:rPr>
              <a:t>- </a:t>
            </a:r>
            <a:r>
              <a:rPr lang="en-US" sz="1700" b="1" i="1" dirty="0" smtClean="0">
                <a:effectLst>
                  <a:outerShdw blurRad="38100" dist="38100" dir="2700000" algn="tl">
                    <a:srgbClr val="000000"/>
                  </a:outerShdw>
                </a:effectLst>
                <a:latin typeface="Arial" charset="0"/>
              </a:rPr>
              <a:t>Kindergarten Summary Report </a:t>
            </a:r>
          </a:p>
          <a:p>
            <a:pPr>
              <a:buFontTx/>
              <a:buNone/>
              <a:defRPr/>
            </a:pPr>
            <a:r>
              <a:rPr lang="en-US" sz="1700" b="1" i="1" dirty="0" smtClean="0">
                <a:effectLst>
                  <a:outerShdw blurRad="38100" dist="38100" dir="2700000" algn="tl">
                    <a:srgbClr val="000000"/>
                  </a:outerShdw>
                </a:effectLst>
                <a:latin typeface="Arial" charset="0"/>
              </a:rPr>
              <a:t>	- Second Dose Measles Vaccine Summary Report</a:t>
            </a:r>
            <a:r>
              <a:rPr lang="en-US" sz="1700" b="1" dirty="0" smtClean="0">
                <a:effectLst>
                  <a:outerShdw blurRad="38100" dist="38100" dir="2700000" algn="tl">
                    <a:srgbClr val="000000"/>
                  </a:outerShdw>
                </a:effectLst>
                <a:latin typeface="Arial" charset="0"/>
              </a:rPr>
              <a:t> (K-12)</a:t>
            </a:r>
          </a:p>
          <a:p>
            <a:pPr>
              <a:buFontTx/>
              <a:buNone/>
              <a:defRPr/>
            </a:pPr>
            <a:r>
              <a:rPr lang="en-US" sz="1700" b="1" dirty="0" smtClean="0">
                <a:effectLst>
                  <a:outerShdw blurRad="38100" dist="38100" dir="2700000" algn="tl">
                    <a:srgbClr val="000000"/>
                  </a:outerShdw>
                </a:effectLst>
                <a:latin typeface="Arial" charset="0"/>
              </a:rPr>
              <a:t>	- </a:t>
            </a:r>
            <a:r>
              <a:rPr lang="en-US" sz="1700" b="1" i="1" dirty="0" smtClean="0">
                <a:effectLst>
                  <a:outerShdw blurRad="38100" dist="38100" dir="2700000" algn="tl">
                    <a:srgbClr val="000000"/>
                  </a:outerShdw>
                </a:effectLst>
                <a:latin typeface="Arial" charset="0"/>
              </a:rPr>
              <a:t>7</a:t>
            </a:r>
            <a:r>
              <a:rPr lang="en-US" sz="1700" b="1" i="1" baseline="30000" dirty="0" smtClean="0">
                <a:effectLst>
                  <a:outerShdw blurRad="38100" dist="38100" dir="2700000" algn="tl">
                    <a:srgbClr val="000000"/>
                  </a:outerShdw>
                </a:effectLst>
                <a:latin typeface="Arial" charset="0"/>
              </a:rPr>
              <a:t>th</a:t>
            </a:r>
            <a:r>
              <a:rPr lang="en-US" sz="1700" b="1" i="1" dirty="0" smtClean="0">
                <a:effectLst>
                  <a:outerShdw blurRad="38100" dist="38100" dir="2700000" algn="tl">
                    <a:srgbClr val="000000"/>
                  </a:outerShdw>
                </a:effectLst>
                <a:latin typeface="Arial" charset="0"/>
              </a:rPr>
              <a:t> Grade Report</a:t>
            </a:r>
          </a:p>
          <a:p>
            <a:pPr>
              <a:buFontTx/>
              <a:buNone/>
              <a:defRPr/>
            </a:pPr>
            <a:r>
              <a:rPr lang="en-US" sz="1700" b="1" i="1" dirty="0" smtClean="0">
                <a:effectLst>
                  <a:outerShdw blurRad="38100" dist="38100" dir="2700000" algn="tl">
                    <a:srgbClr val="000000"/>
                  </a:outerShdw>
                </a:effectLst>
                <a:latin typeface="Arial" charset="0"/>
              </a:rPr>
              <a:t>	-Early Childhood Program report (if there is a preschool/daycare)</a:t>
            </a:r>
          </a:p>
          <a:p>
            <a:pPr>
              <a:buFontTx/>
              <a:buNone/>
              <a:defRPr/>
            </a:pPr>
            <a:r>
              <a:rPr lang="en-US" sz="1600" dirty="0" smtClean="0">
                <a:effectLst>
                  <a:outerShdw blurRad="38100" dist="38100" dir="2700000" algn="tl">
                    <a:srgbClr val="000000"/>
                  </a:outerShdw>
                </a:effectLst>
                <a:latin typeface="Arial" charset="0"/>
              </a:rPr>
              <a:t>*A statistical report of the immunization status of students enrolled in kindergarten, 7</a:t>
            </a:r>
            <a:r>
              <a:rPr lang="en-US" sz="1600" baseline="30000" dirty="0" smtClean="0">
                <a:effectLst>
                  <a:outerShdw blurRad="38100" dist="38100" dir="2700000" algn="tl">
                    <a:srgbClr val="000000"/>
                  </a:outerShdw>
                </a:effectLst>
                <a:latin typeface="Arial" charset="0"/>
              </a:rPr>
              <a:t>th</a:t>
            </a:r>
            <a:r>
              <a:rPr lang="en-US" sz="1600" dirty="0" smtClean="0">
                <a:effectLst>
                  <a:outerShdw blurRad="38100" dist="38100" dir="2700000" algn="tl">
                    <a:srgbClr val="000000"/>
                  </a:outerShdw>
                </a:effectLst>
                <a:latin typeface="Arial" charset="0"/>
              </a:rPr>
              <a:t> grade, and kindergarten through twelfth grade students for two-dose MMR </a:t>
            </a:r>
            <a:endParaRPr lang="en-US" sz="1600" dirty="0" smtClean="0">
              <a:latin typeface="Arial" charset="0"/>
            </a:endParaRPr>
          </a:p>
          <a:p>
            <a:pPr>
              <a:defRPr/>
            </a:pPr>
            <a:r>
              <a:rPr lang="en-US" sz="2400" b="1" u="sng" dirty="0" smtClean="0">
                <a:effectLst>
                  <a:outerShdw blurRad="38100" dist="38100" dir="2700000" algn="tl">
                    <a:srgbClr val="000000"/>
                  </a:outerShdw>
                </a:effectLst>
                <a:latin typeface="Arial" charset="0"/>
              </a:rPr>
              <a:t>June 15 of Each Year</a:t>
            </a:r>
          </a:p>
          <a:p>
            <a:pPr>
              <a:buFontTx/>
              <a:buNone/>
              <a:defRPr/>
            </a:pPr>
            <a:r>
              <a:rPr lang="en-US" b="1" dirty="0" smtClean="0">
                <a:effectLst>
                  <a:outerShdw blurRad="38100" dist="38100" dir="2700000" algn="tl">
                    <a:srgbClr val="000000"/>
                  </a:outerShdw>
                </a:effectLst>
                <a:latin typeface="Arial" charset="0"/>
              </a:rPr>
              <a:t>	</a:t>
            </a:r>
            <a:r>
              <a:rPr lang="en-US" sz="2000" b="1" dirty="0" smtClean="0">
                <a:effectLst>
                  <a:outerShdw blurRad="38100" dist="38100" dir="2700000" algn="tl">
                    <a:srgbClr val="000000"/>
                  </a:outerShdw>
                </a:effectLst>
                <a:latin typeface="Arial" charset="0"/>
              </a:rPr>
              <a:t>- </a:t>
            </a:r>
            <a:r>
              <a:rPr lang="en-US" sz="2000" b="1" i="1" dirty="0" smtClean="0">
                <a:effectLst>
                  <a:outerShdw blurRad="38100" dist="38100" dir="2700000" algn="tl">
                    <a:srgbClr val="000000"/>
                  </a:outerShdw>
                </a:effectLst>
                <a:latin typeface="Arial" charset="0"/>
              </a:rPr>
              <a:t>Year-End Report</a:t>
            </a:r>
          </a:p>
          <a:p>
            <a:pPr>
              <a:buFont typeface="Arial" charset="0"/>
              <a:buChar char="•"/>
              <a:defRPr/>
            </a:pPr>
            <a:r>
              <a:rPr lang="en-US" sz="1500" dirty="0" smtClean="0">
                <a:latin typeface="Arial" charset="0"/>
              </a:rPr>
              <a:t>A statistical follow-up report of students not appropriately immunized from the November report in all public schools, kindergarten through twelfth grade.</a:t>
            </a:r>
          </a:p>
          <a:p>
            <a:pPr>
              <a:buNone/>
              <a:defRPr/>
            </a:pPr>
            <a:r>
              <a:rPr lang="en-US" sz="1500" b="1" i="1" dirty="0" smtClean="0">
                <a:effectLst>
                  <a:outerShdw blurRad="38100" dist="38100" dir="2700000" algn="tl">
                    <a:srgbClr val="000000"/>
                  </a:outerShdw>
                </a:effectLst>
                <a:latin typeface="Arial" charset="0"/>
              </a:rPr>
              <a:t>                                                                                                                     R396-100-6</a:t>
            </a:r>
          </a:p>
          <a:p>
            <a:pPr>
              <a:buFontTx/>
              <a:buNone/>
              <a:defRPr/>
            </a:pPr>
            <a:endParaRPr lang="en-US" sz="1500" b="1" i="1" dirty="0" smtClean="0">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FF00"/>
                </a:solidFill>
                <a:effectLst>
                  <a:outerShdw blurRad="38100" dist="38100" dir="2700000" algn="tl">
                    <a:srgbClr val="000000">
                      <a:alpha val="43137"/>
                    </a:srgbClr>
                  </a:outerShdw>
                </a:effectLst>
                <a:latin typeface="Comic Sans MS" pitchFamily="66" charset="0"/>
              </a:rPr>
              <a:t>How to complete the immunization Report?</a:t>
            </a:r>
            <a:endParaRPr lang="en-US" sz="2800" b="1" dirty="0">
              <a:solidFill>
                <a:srgbClr val="FFFF0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sz="half" idx="1"/>
          </p:nvPr>
        </p:nvSpPr>
        <p:spPr>
          <a:xfrm>
            <a:off x="685800" y="1981200"/>
            <a:ext cx="7620000" cy="4495800"/>
          </a:xfrm>
        </p:spPr>
        <p:txBody>
          <a:bodyPr/>
          <a:lstStyle/>
          <a:p>
            <a:r>
              <a:rPr lang="en-US" sz="2400" dirty="0" smtClean="0"/>
              <a:t>You must go to the Utah Immunization website at </a:t>
            </a:r>
            <a:r>
              <a:rPr lang="en-US" sz="2400" dirty="0" smtClean="0">
                <a:hlinkClick r:id="rId2"/>
              </a:rPr>
              <a:t>www.immunize-utah.org</a:t>
            </a:r>
            <a:r>
              <a:rPr lang="en-US" sz="2400" dirty="0" smtClean="0"/>
              <a:t> to complete the on-line report.</a:t>
            </a:r>
          </a:p>
          <a:p>
            <a:r>
              <a:rPr lang="en-US" sz="2400" dirty="0" smtClean="0"/>
              <a:t>Instructions on how to complete this report are mailed out to your facility in early October. </a:t>
            </a:r>
          </a:p>
          <a:p>
            <a:r>
              <a:rPr lang="en-US" sz="2400" dirty="0" smtClean="0"/>
              <a:t>Instructions are also available on the on-line report</a:t>
            </a:r>
          </a:p>
          <a:p>
            <a:r>
              <a:rPr lang="en-US" sz="2400" dirty="0" smtClean="0"/>
              <a:t>There are also some educational modules on line to help you with the report.</a:t>
            </a:r>
          </a:p>
          <a:p>
            <a:r>
              <a:rPr lang="en-US" sz="2400" dirty="0" smtClean="0"/>
              <a:t>You can also find some step by step instructions on the back of the Utah Immunization Guidebook available on our website only </a:t>
            </a:r>
            <a:r>
              <a:rPr lang="en-US" sz="2400" dirty="0" smtClean="0">
                <a:hlinkClick r:id="rId2"/>
              </a:rPr>
              <a:t>www.immunize-Utah.org</a:t>
            </a:r>
            <a:r>
              <a:rPr lang="en-US" sz="2400" dirty="0" smtClean="0"/>
              <a:t> .</a:t>
            </a:r>
          </a:p>
          <a:p>
            <a:endParaRPr lang="en-US" sz="2400" dirty="0"/>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lstStyle/>
          <a:p>
            <a:r>
              <a:rPr lang="en-US" sz="3200" b="1" dirty="0" smtClean="0">
                <a:solidFill>
                  <a:srgbClr val="FFFF66"/>
                </a:solidFill>
                <a:effectLst>
                  <a:outerShdw blurRad="38100" dist="38100" dir="2700000" algn="tl">
                    <a:srgbClr val="000000">
                      <a:alpha val="43137"/>
                    </a:srgbClr>
                  </a:outerShdw>
                </a:effectLst>
                <a:latin typeface="Comic Sans MS" pitchFamily="66" charset="0"/>
              </a:rPr>
              <a:t>Why do we collect this information?</a:t>
            </a:r>
          </a:p>
        </p:txBody>
      </p:sp>
      <p:sp>
        <p:nvSpPr>
          <p:cNvPr id="156675" name="Rectangle 3"/>
          <p:cNvSpPr>
            <a:spLocks noGrp="1" noChangeArrowheads="1"/>
          </p:cNvSpPr>
          <p:nvPr>
            <p:ph type="body" idx="1"/>
          </p:nvPr>
        </p:nvSpPr>
        <p:spPr/>
        <p:txBody>
          <a:bodyPr/>
          <a:lstStyle/>
          <a:p>
            <a:pPr>
              <a:defRPr/>
            </a:pPr>
            <a:endParaRPr lang="en-US" sz="1800" b="1" dirty="0" smtClean="0">
              <a:latin typeface="Arial" charset="0"/>
            </a:endParaRPr>
          </a:p>
          <a:p>
            <a:pPr>
              <a:defRPr/>
            </a:pPr>
            <a:r>
              <a:rPr lang="en-US" sz="1800" b="1" dirty="0" smtClean="0">
                <a:latin typeface="Arial" charset="0"/>
              </a:rPr>
              <a:t>To determine health of Utah’s students.</a:t>
            </a:r>
          </a:p>
          <a:p>
            <a:pPr>
              <a:buNone/>
              <a:defRPr/>
            </a:pPr>
            <a:endParaRPr lang="en-US" sz="1800" b="1" dirty="0" smtClean="0">
              <a:latin typeface="Arial" charset="0"/>
            </a:endParaRPr>
          </a:p>
          <a:p>
            <a:pPr>
              <a:defRPr/>
            </a:pPr>
            <a:r>
              <a:rPr lang="en-US" sz="1800" b="1" dirty="0" smtClean="0">
                <a:latin typeface="Arial" charset="0"/>
              </a:rPr>
              <a:t>Centers for Disease Control and Prevention (CDC) collects nationwide data on immunization rates.</a:t>
            </a:r>
          </a:p>
          <a:p>
            <a:pPr>
              <a:buNone/>
              <a:defRPr/>
            </a:pPr>
            <a:endParaRPr lang="en-US" sz="2400" b="1" dirty="0" smtClean="0">
              <a:effectLst>
                <a:outerShdw blurRad="38100" dist="38100" dir="2700000" algn="tl">
                  <a:srgbClr val="000000"/>
                </a:outerShdw>
              </a:effectLst>
              <a:latin typeface="Arial" charset="0"/>
            </a:endParaRPr>
          </a:p>
          <a:p>
            <a:pPr>
              <a:defRPr/>
            </a:pPr>
            <a:endParaRPr lang="en-US" sz="2400" b="1" dirty="0" smtClean="0">
              <a:effectLst>
                <a:outerShdw blurRad="38100" dist="38100" dir="2700000" algn="tl">
                  <a:srgbClr val="000000"/>
                </a:outerShdw>
              </a:effectLst>
              <a:latin typeface="Arial" charset="0"/>
            </a:endParaRPr>
          </a:p>
        </p:txBody>
      </p:sp>
      <p:pic>
        <p:nvPicPr>
          <p:cNvPr id="13316" name="Picture 4" descr="MCBD09205_0000[1]"/>
          <p:cNvPicPr>
            <a:picLocks noChangeAspect="1" noChangeArrowheads="1"/>
          </p:cNvPicPr>
          <p:nvPr/>
        </p:nvPicPr>
        <p:blipFill>
          <a:blip r:embed="rId3" cstate="print"/>
          <a:srcRect/>
          <a:stretch>
            <a:fillRect/>
          </a:stretch>
        </p:blipFill>
        <p:spPr bwMode="auto">
          <a:xfrm>
            <a:off x="7391400" y="3886200"/>
            <a:ext cx="1800225" cy="156527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685800" y="609600"/>
            <a:ext cx="8001000" cy="1143000"/>
          </a:xfrm>
        </p:spPr>
        <p:txBody>
          <a:bodyPr/>
          <a:lstStyle/>
          <a:p>
            <a:pPr>
              <a:defRPr/>
            </a:pPr>
            <a:r>
              <a:rPr lang="en-US" sz="3600" b="1" dirty="0" smtClean="0">
                <a:solidFill>
                  <a:srgbClr val="FFFF66"/>
                </a:solidFill>
                <a:effectLst>
                  <a:outerShdw blurRad="38100" dist="38100" dir="2700000" algn="tl">
                    <a:srgbClr val="000000"/>
                  </a:outerShdw>
                </a:effectLst>
                <a:latin typeface="Comic Sans MS" pitchFamily="66" charset="0"/>
              </a:rPr>
              <a:t>What is the Utah School Immunization Rule for Students?</a:t>
            </a:r>
            <a:endParaRPr lang="en-US" sz="3600" dirty="0" smtClean="0">
              <a:solidFill>
                <a:srgbClr val="FFFF66"/>
              </a:solidFill>
            </a:endParaRPr>
          </a:p>
        </p:txBody>
      </p:sp>
      <p:sp>
        <p:nvSpPr>
          <p:cNvPr id="5123" name="Rectangle 1027"/>
          <p:cNvSpPr>
            <a:spLocks noGrp="1" noChangeArrowheads="1"/>
          </p:cNvSpPr>
          <p:nvPr>
            <p:ph type="body" idx="1"/>
          </p:nvPr>
        </p:nvSpPr>
        <p:spPr>
          <a:xfrm>
            <a:off x="2133600" y="1981200"/>
            <a:ext cx="6781800" cy="4876800"/>
          </a:xfrm>
        </p:spPr>
        <p:txBody>
          <a:bodyPr/>
          <a:lstStyle/>
          <a:p>
            <a:pPr>
              <a:defRPr/>
            </a:pPr>
            <a:endParaRPr lang="en-US" sz="2000" b="1" dirty="0" smtClean="0">
              <a:effectLst>
                <a:outerShdw blurRad="38100" dist="38100" dir="2700000" algn="tl">
                  <a:srgbClr val="000000">
                    <a:alpha val="43137"/>
                  </a:srgbClr>
                </a:outerShdw>
              </a:effectLst>
              <a:latin typeface="Arial" pitchFamily="34" charset="0"/>
              <a:cs typeface="Arial" pitchFamily="34" charset="0"/>
            </a:endParaRPr>
          </a:p>
          <a:p>
            <a:pPr>
              <a:defRPr/>
            </a:pPr>
            <a:r>
              <a:rPr lang="en-US" sz="2000" b="1" dirty="0" smtClean="0">
                <a:effectLst>
                  <a:outerShdw blurRad="38100" dist="38100" dir="2700000" algn="tl">
                    <a:srgbClr val="000000">
                      <a:alpha val="43137"/>
                    </a:srgbClr>
                  </a:outerShdw>
                </a:effectLst>
                <a:latin typeface="Arial" pitchFamily="34" charset="0"/>
                <a:cs typeface="Arial" pitchFamily="34" charset="0"/>
              </a:rPr>
              <a:t>Requires that children in private, public or parochial schools and early childhood programs are appropriately immunized for age. </a:t>
            </a: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endParaRPr lang="en-US" sz="2000" b="1" dirty="0" smtClean="0">
              <a:effectLst>
                <a:outerShdw blurRad="38100" dist="38100" dir="2700000" algn="tl">
                  <a:srgbClr val="000000"/>
                </a:outerShdw>
              </a:effectLst>
              <a:latin typeface="Arial" pitchFamily="34" charset="0"/>
              <a:cs typeface="Arial" pitchFamily="34" charset="0"/>
            </a:endParaRPr>
          </a:p>
          <a:p>
            <a:pPr>
              <a:defRPr/>
            </a:pPr>
            <a:r>
              <a:rPr lang="en-US" sz="2000" b="1" dirty="0" smtClean="0">
                <a:effectLst>
                  <a:outerShdw blurRad="38100" dist="38100" dir="2700000" algn="tl">
                    <a:srgbClr val="000000"/>
                  </a:outerShdw>
                </a:effectLst>
                <a:latin typeface="Arial" pitchFamily="34" charset="0"/>
                <a:cs typeface="Arial" pitchFamily="34" charset="0"/>
              </a:rPr>
              <a:t>All U.S. states have school entry immunization requirements.</a:t>
            </a:r>
          </a:p>
          <a:p>
            <a:pPr>
              <a:buNone/>
              <a:defRPr/>
            </a:pPr>
            <a:endParaRPr lang="en-US" sz="2000" b="1" dirty="0" smtClean="0">
              <a:effectLst>
                <a:outerShdw blurRad="38100" dist="38100" dir="2700000" algn="tl">
                  <a:srgbClr val="000000"/>
                </a:outerShdw>
              </a:effectLst>
              <a:latin typeface="Arial" pitchFamily="34" charset="0"/>
              <a:cs typeface="Arial" pitchFamily="34" charset="0"/>
            </a:endParaRPr>
          </a:p>
          <a:p>
            <a:pPr>
              <a:buNone/>
              <a:defRPr/>
            </a:pPr>
            <a:endParaRPr lang="en-US" sz="2000" b="1" dirty="0" smtClean="0">
              <a:effectLst>
                <a:outerShdw blurRad="38100" dist="38100" dir="2700000" algn="tl">
                  <a:srgbClr val="000000"/>
                </a:outerShdw>
              </a:effectLst>
              <a:latin typeface="Arial" pitchFamily="34" charset="0"/>
              <a:cs typeface="Arial" pitchFamily="34" charset="0"/>
            </a:endParaRPr>
          </a:p>
          <a:p>
            <a:pPr marL="0" indent="0">
              <a:buNone/>
              <a:defRPr/>
            </a:pPr>
            <a:r>
              <a:rPr lang="en-US" sz="1600" b="1" dirty="0" smtClean="0">
                <a:effectLst>
                  <a:outerShdw blurRad="38100" dist="38100" dir="2700000" algn="tl">
                    <a:srgbClr val="000000">
                      <a:alpha val="43137"/>
                    </a:srgbClr>
                  </a:outerShdw>
                </a:effectLst>
                <a:latin typeface="Arial" pitchFamily="34" charset="0"/>
                <a:cs typeface="Arial" pitchFamily="34" charset="0"/>
              </a:rPr>
              <a:t>			</a:t>
            </a:r>
            <a:r>
              <a:rPr lang="en-US" sz="1200" b="1" dirty="0" smtClean="0">
                <a:effectLst>
                  <a:outerShdw blurRad="38100" dist="38100" dir="2700000" algn="tl">
                    <a:srgbClr val="000000">
                      <a:alpha val="43137"/>
                    </a:srgbClr>
                  </a:outerShdw>
                </a:effectLst>
                <a:latin typeface="Arial" pitchFamily="34" charset="0"/>
                <a:cs typeface="Arial" pitchFamily="34" charset="0"/>
              </a:rPr>
              <a:t> </a:t>
            </a:r>
            <a:r>
              <a:rPr lang="en-US" sz="1200" b="1" dirty="0">
                <a:effectLst>
                  <a:outerShdw blurRad="38100" dist="38100" dir="2700000" algn="tl">
                    <a:srgbClr val="000000">
                      <a:alpha val="43137"/>
                    </a:srgbClr>
                  </a:outerShdw>
                </a:effectLst>
                <a:latin typeface="Arial" pitchFamily="34" charset="0"/>
                <a:cs typeface="Arial" pitchFamily="34" charset="0"/>
              </a:rPr>
              <a:t>Utah Immunization Rule for Students (R396-100) </a:t>
            </a:r>
          </a:p>
          <a:p>
            <a:pPr marL="0" indent="0">
              <a:buNone/>
              <a:defRPr/>
            </a:pPr>
            <a:endParaRPr lang="en-US" sz="1200" b="1" dirty="0" smtClean="0">
              <a:latin typeface="Arial" charset="0"/>
            </a:endParaRPr>
          </a:p>
        </p:txBody>
      </p:sp>
      <p:pic>
        <p:nvPicPr>
          <p:cNvPr id="10244" name="Picture 1038" descr="mp00066_"/>
          <p:cNvPicPr>
            <a:picLocks noChangeAspect="1" noChangeArrowheads="1"/>
          </p:cNvPicPr>
          <p:nvPr/>
        </p:nvPicPr>
        <p:blipFill>
          <a:blip r:embed="rId3" cstate="print"/>
          <a:srcRect/>
          <a:stretch>
            <a:fillRect/>
          </a:stretch>
        </p:blipFill>
        <p:spPr bwMode="auto">
          <a:xfrm>
            <a:off x="228600" y="2590800"/>
            <a:ext cx="1790700" cy="2286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latin typeface="Comic Sans MS" pitchFamily="66" charset="0"/>
                <a:cs typeface="Arial" pitchFamily="34" charset="0"/>
              </a:rPr>
              <a:t>School District Funding</a:t>
            </a:r>
            <a:endParaRPr lang="en-US" b="1" dirty="0">
              <a:solidFill>
                <a:srgbClr val="FFFF00"/>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3" name="Content Placeholder 2"/>
          <p:cNvSpPr>
            <a:spLocks noGrp="1"/>
          </p:cNvSpPr>
          <p:nvPr>
            <p:ph idx="1"/>
          </p:nvPr>
        </p:nvSpPr>
        <p:spPr>
          <a:xfrm>
            <a:off x="685800" y="1981200"/>
            <a:ext cx="7772400" cy="4419600"/>
          </a:xfrm>
        </p:spPr>
        <p:txBody>
          <a:bodyPr/>
          <a:lstStyle/>
          <a:p>
            <a:pPr>
              <a:buFont typeface="Wingdings" panose="05000000000000000000" pitchFamily="2" charset="2"/>
              <a:buChar char="§"/>
            </a:pPr>
            <a:r>
              <a:rPr lang="en-US" sz="1800" b="1" dirty="0" smtClean="0">
                <a:latin typeface="Arial" pitchFamily="34" charset="0"/>
                <a:cs typeface="Arial" pitchFamily="34" charset="0"/>
              </a:rPr>
              <a:t>Results of the reports are sent to the Utah State Office of Education and at that point they may put penalties in place.</a:t>
            </a:r>
          </a:p>
          <a:p>
            <a:pPr marL="0" indent="0">
              <a:buNone/>
            </a:pPr>
            <a:endParaRPr lang="en-US" sz="1800" b="1" dirty="0" smtClean="0">
              <a:latin typeface="Arial" pitchFamily="34" charset="0"/>
              <a:cs typeface="Arial" pitchFamily="34" charset="0"/>
            </a:endParaRPr>
          </a:p>
          <a:p>
            <a:pPr eaLnBrk="1" hangingPunct="1">
              <a:lnSpc>
                <a:spcPct val="110000"/>
              </a:lnSpc>
              <a:spcBef>
                <a:spcPct val="0"/>
              </a:spcBef>
              <a:buFont typeface="Wingdings" panose="05000000000000000000" pitchFamily="2" charset="2"/>
              <a:buChar char="§"/>
            </a:pPr>
            <a:r>
              <a:rPr lang="en-US" sz="1800" b="1" dirty="0" smtClean="0">
                <a:latin typeface="Arial" pitchFamily="34" charset="0"/>
                <a:cs typeface="Arial" pitchFamily="34" charset="0"/>
              </a:rPr>
              <a:t>School districts receive funding based on a formula (weighted pupil units) that includes the average daily membership of students in attendance. See </a:t>
            </a:r>
            <a:r>
              <a:rPr lang="en-US" sz="1800" b="1" dirty="0" smtClean="0">
                <a:latin typeface="Arial" pitchFamily="34" charset="0"/>
                <a:cs typeface="Arial" pitchFamily="34" charset="0"/>
                <a:hlinkClick r:id="rId3"/>
              </a:rPr>
              <a:t>Utah Code 53A-17a-106</a:t>
            </a:r>
            <a:r>
              <a:rPr lang="en-US" sz="1800" b="1" dirty="0" smtClean="0">
                <a:latin typeface="Arial" pitchFamily="34" charset="0"/>
                <a:cs typeface="Arial" pitchFamily="34" charset="0"/>
              </a:rPr>
              <a:t>.</a:t>
            </a:r>
          </a:p>
          <a:p>
            <a:pPr marL="0" indent="0" eaLnBrk="1" hangingPunct="1">
              <a:lnSpc>
                <a:spcPct val="110000"/>
              </a:lnSpc>
              <a:spcBef>
                <a:spcPct val="0"/>
              </a:spcBef>
              <a:buNone/>
            </a:pPr>
            <a:r>
              <a:rPr lang="en-US" sz="1800" b="1" dirty="0" smtClean="0">
                <a:latin typeface="Arial" pitchFamily="34" charset="0"/>
                <a:cs typeface="Arial" pitchFamily="34" charset="0"/>
              </a:rPr>
              <a:t> </a:t>
            </a:r>
          </a:p>
          <a:p>
            <a:pPr eaLnBrk="1" hangingPunct="1">
              <a:lnSpc>
                <a:spcPct val="110000"/>
              </a:lnSpc>
              <a:spcBef>
                <a:spcPct val="0"/>
              </a:spcBef>
              <a:buFont typeface="Wingdings" panose="05000000000000000000" pitchFamily="2" charset="2"/>
              <a:buChar char="§"/>
            </a:pPr>
            <a:r>
              <a:rPr lang="en-US" sz="1800" b="1" dirty="0" smtClean="0">
                <a:latin typeface="Arial" pitchFamily="34" charset="0"/>
                <a:cs typeface="Arial" pitchFamily="34" charset="0"/>
              </a:rPr>
              <a:t>NOTE: </a:t>
            </a:r>
            <a:r>
              <a:rPr lang="en-US" sz="1800" b="1" dirty="0" smtClean="0">
                <a:latin typeface="Arial" pitchFamily="34" charset="0"/>
                <a:cs typeface="Arial" pitchFamily="34" charset="0"/>
                <a:hlinkClick r:id="rId4"/>
              </a:rPr>
              <a:t>Utah Code 53A-11-301 </a:t>
            </a:r>
            <a:r>
              <a:rPr lang="en-US" sz="1800" b="1" dirty="0" smtClean="0">
                <a:latin typeface="Arial" pitchFamily="34" charset="0"/>
                <a:cs typeface="Arial" pitchFamily="34" charset="0"/>
              </a:rPr>
              <a:t>states that schools may not receive these funds for a student unless the student has obtained an immunization record or qualifies for conditional admission </a:t>
            </a:r>
            <a:br>
              <a:rPr lang="en-US" sz="1800" b="1" dirty="0" smtClean="0">
                <a:latin typeface="Arial" pitchFamily="34" charset="0"/>
                <a:cs typeface="Arial" pitchFamily="34" charset="0"/>
              </a:rPr>
            </a:br>
            <a:r>
              <a:rPr lang="en-US" sz="1800" b="1" dirty="0" smtClean="0">
                <a:latin typeface="Arial" pitchFamily="34" charset="0"/>
                <a:cs typeface="Arial" pitchFamily="34" charset="0"/>
              </a:rPr>
              <a:t>or a Personal, Medical or Religious Exemption.</a:t>
            </a:r>
          </a:p>
          <a:p>
            <a:pPr marL="0" indent="0">
              <a:buNone/>
            </a:pPr>
            <a:r>
              <a:rPr lang="en-US" sz="1800" b="1" dirty="0" smtClean="0">
                <a:latin typeface="Arial" pitchFamily="34" charset="0"/>
                <a:cs typeface="Arial" pitchFamily="34" charset="0"/>
              </a:rPr>
              <a:t>  </a:t>
            </a:r>
          </a:p>
          <a:p>
            <a:pPr>
              <a:buFont typeface="Wingdings" panose="05000000000000000000" pitchFamily="2" charset="2"/>
              <a:buChar char="§"/>
            </a:pPr>
            <a:r>
              <a:rPr lang="en-US" sz="1800" b="1" dirty="0" smtClean="0">
                <a:latin typeface="Arial" pitchFamily="34" charset="0"/>
                <a:cs typeface="Arial" pitchFamily="34" charset="0"/>
              </a:rPr>
              <a:t>For more information contact your district liaison.</a:t>
            </a:r>
          </a:p>
          <a:p>
            <a:pPr>
              <a:buNone/>
            </a:pPr>
            <a:r>
              <a:rPr lang="en-US" sz="1800" b="1" dirty="0" smtClean="0">
                <a:latin typeface="Arial" pitchFamily="34" charset="0"/>
                <a:cs typeface="Arial" pitchFamily="34" charset="0"/>
              </a:rPr>
              <a:t>                                                                                               R396-100-9</a:t>
            </a:r>
            <a:endParaRPr lang="en-US" sz="1800" b="1" dirty="0">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Grp="1" noChangeArrowheads="1"/>
          </p:cNvSpPr>
          <p:nvPr>
            <p:ph type="title"/>
          </p:nvPr>
        </p:nvSpPr>
        <p:spPr/>
        <p:txBody>
          <a:bodyPr/>
          <a:lstStyle/>
          <a:p>
            <a:pPr algn="r">
              <a:defRPr/>
            </a:pPr>
            <a:r>
              <a:rPr lang="en-US" b="1" dirty="0" smtClean="0">
                <a:solidFill>
                  <a:srgbClr val="FFFF66"/>
                </a:solidFill>
                <a:effectLst>
                  <a:outerShdw blurRad="38100" dist="38100" dir="2700000" algn="tl">
                    <a:srgbClr val="000000"/>
                  </a:outerShdw>
                </a:effectLst>
                <a:latin typeface="Comic Sans MS" pitchFamily="66" charset="0"/>
              </a:rPr>
              <a:t>USIIS Overview</a:t>
            </a:r>
          </a:p>
        </p:txBody>
      </p:sp>
      <p:sp>
        <p:nvSpPr>
          <p:cNvPr id="157701" name="Rectangle 5"/>
          <p:cNvSpPr>
            <a:spLocks noGrp="1" noChangeArrowheads="1"/>
          </p:cNvSpPr>
          <p:nvPr>
            <p:ph type="body" sz="half" idx="1"/>
          </p:nvPr>
        </p:nvSpPr>
        <p:spPr>
          <a:xfrm>
            <a:off x="685800" y="2057400"/>
            <a:ext cx="7848600" cy="5334000"/>
          </a:xfrm>
        </p:spPr>
        <p:txBody>
          <a:bodyPr/>
          <a:lstStyle/>
          <a:p>
            <a:pPr>
              <a:lnSpc>
                <a:spcPct val="90000"/>
              </a:lnSpc>
              <a:defRPr/>
            </a:pPr>
            <a:endParaRPr lang="en-US" sz="2000" b="1" dirty="0" smtClean="0">
              <a:effectLst>
                <a:outerShdw blurRad="38100" dist="38100" dir="2700000" algn="tl">
                  <a:srgbClr val="000000"/>
                </a:outerShdw>
              </a:effectLst>
            </a:endParaRPr>
          </a:p>
          <a:p>
            <a:pPr>
              <a:lnSpc>
                <a:spcPct val="90000"/>
              </a:lnSpc>
              <a:defRPr/>
            </a:pPr>
            <a:r>
              <a:rPr lang="en-US" sz="2000" b="1" dirty="0" smtClean="0">
                <a:effectLst>
                  <a:outerShdw blurRad="38100" dist="38100" dir="2700000" algn="tl">
                    <a:srgbClr val="000000"/>
                  </a:outerShdw>
                </a:effectLst>
                <a:latin typeface="Arial" panose="020B0604020202020204" pitchFamily="34" charset="0"/>
                <a:cs typeface="Arial" panose="020B0604020202020204" pitchFamily="34" charset="0"/>
              </a:rPr>
              <a:t>The Utah Statewide Immunization Information System (USIIS).</a:t>
            </a:r>
          </a:p>
          <a:p>
            <a:pPr>
              <a:lnSpc>
                <a:spcPct val="90000"/>
              </a:lnSpc>
              <a:buNone/>
              <a:defRPr/>
            </a:pPr>
            <a:endParaRPr lang="en-US" sz="2000" b="1" dirty="0" smtClean="0">
              <a:effectLst>
                <a:outerShdw blurRad="38100" dist="38100" dir="2700000" algn="tl">
                  <a:srgbClr val="000000"/>
                </a:outerShdw>
              </a:effectLst>
              <a:latin typeface="Arial" panose="020B0604020202020204" pitchFamily="34" charset="0"/>
              <a:cs typeface="Arial" panose="020B0604020202020204" pitchFamily="34" charset="0"/>
            </a:endParaRPr>
          </a:p>
          <a:p>
            <a:pPr>
              <a:lnSpc>
                <a:spcPct val="90000"/>
              </a:lnSpc>
              <a:defRPr/>
            </a:pPr>
            <a:r>
              <a:rPr lang="en-US" sz="2000" b="1" dirty="0" smtClean="0">
                <a:effectLst>
                  <a:outerShdw blurRad="38100" dist="38100" dir="2700000" algn="tl">
                    <a:srgbClr val="000000"/>
                  </a:outerShdw>
                </a:effectLst>
                <a:latin typeface="Arial" panose="020B0604020202020204" pitchFamily="34" charset="0"/>
                <a:cs typeface="Arial" panose="020B0604020202020204" pitchFamily="34" charset="0"/>
              </a:rPr>
              <a:t>USIIS consolidates immunization records from multiple providers into a central location, reducing the need to rely on parents to obtain information.</a:t>
            </a:r>
          </a:p>
          <a:p>
            <a:pPr>
              <a:lnSpc>
                <a:spcPct val="90000"/>
              </a:lnSpc>
              <a:defRPr/>
            </a:pPr>
            <a:endParaRPr lang="en-US" sz="2000" b="1" dirty="0" smtClean="0">
              <a:effectLst>
                <a:outerShdw blurRad="38100" dist="38100" dir="2700000" algn="tl">
                  <a:srgbClr val="000000"/>
                </a:outerShdw>
              </a:effectLst>
              <a:latin typeface="Arial" panose="020B0604020202020204" pitchFamily="34" charset="0"/>
              <a:cs typeface="Arial" panose="020B0604020202020204" pitchFamily="34" charset="0"/>
            </a:endParaRPr>
          </a:p>
          <a:p>
            <a:pPr>
              <a:lnSpc>
                <a:spcPct val="90000"/>
              </a:lnSpc>
              <a:defRPr/>
            </a:pPr>
            <a:r>
              <a:rPr lang="en-US" sz="2000" b="1" dirty="0">
                <a:effectLst>
                  <a:outerShdw blurRad="38100" dist="38100" dir="2700000" algn="tl">
                    <a:srgbClr val="000000"/>
                  </a:outerShdw>
                </a:effectLst>
                <a:latin typeface="Arial" panose="020B0604020202020204" pitchFamily="34" charset="0"/>
                <a:cs typeface="Arial" panose="020B0604020202020204" pitchFamily="34" charset="0"/>
              </a:rPr>
              <a:t>Is a </a:t>
            </a:r>
            <a:r>
              <a:rPr lang="en-US" sz="2000" b="1" u="sng" dirty="0">
                <a:effectLst>
                  <a:outerShdw blurRad="38100" dist="38100" dir="2700000" algn="tl">
                    <a:srgbClr val="000000"/>
                  </a:outerShdw>
                </a:effectLst>
                <a:latin typeface="Arial" panose="020B0604020202020204" pitchFamily="34" charset="0"/>
                <a:cs typeface="Arial" panose="020B0604020202020204" pitchFamily="34" charset="0"/>
              </a:rPr>
              <a:t>free, voluntary, confidential</a:t>
            </a:r>
            <a:r>
              <a:rPr lang="en-US" sz="2000" b="1" dirty="0">
                <a:effectLst>
                  <a:outerShdw blurRad="38100" dist="38100" dir="2700000" algn="tl">
                    <a:srgbClr val="000000"/>
                  </a:outerShdw>
                </a:effectLst>
                <a:latin typeface="Arial" panose="020B0604020202020204" pitchFamily="34" charset="0"/>
                <a:cs typeface="Arial" panose="020B0604020202020204" pitchFamily="34" charset="0"/>
              </a:rPr>
              <a:t>, web-based information system that maintains immunization histories for Utah residents</a:t>
            </a:r>
            <a:r>
              <a:rPr lang="en-US" sz="2000" b="1" dirty="0" smtClean="0">
                <a:effectLst>
                  <a:outerShdw blurRad="38100" dist="38100" dir="2700000" algn="tl">
                    <a:srgbClr val="000000"/>
                  </a:outerShdw>
                </a:effectLst>
                <a:latin typeface="Arial" panose="020B0604020202020204" pitchFamily="34" charset="0"/>
                <a:cs typeface="Arial" panose="020B0604020202020204" pitchFamily="34" charset="0"/>
              </a:rPr>
              <a:t>.</a:t>
            </a:r>
          </a:p>
          <a:p>
            <a:pPr>
              <a:lnSpc>
                <a:spcPct val="90000"/>
              </a:lnSpc>
              <a:buNone/>
              <a:defRPr/>
            </a:pPr>
            <a:endParaRPr lang="en-US" sz="2000" b="1" dirty="0" smtClean="0">
              <a:effectLst>
                <a:outerShdw blurRad="38100" dist="38100" dir="2700000" algn="tl">
                  <a:srgbClr val="000000"/>
                </a:outerShdw>
              </a:effectLst>
              <a:latin typeface="Arial" panose="020B0604020202020204" pitchFamily="34" charset="0"/>
              <a:cs typeface="Arial" panose="020B0604020202020204" pitchFamily="34" charset="0"/>
            </a:endParaRPr>
          </a:p>
          <a:p>
            <a:pPr>
              <a:lnSpc>
                <a:spcPct val="90000"/>
              </a:lnSpc>
              <a:defRPr/>
            </a:pPr>
            <a:r>
              <a:rPr lang="en-US" sz="2000" b="1" dirty="0" smtClean="0">
                <a:effectLst>
                  <a:outerShdw blurRad="38100" dist="38100" dir="2700000" algn="tl">
                    <a:srgbClr val="000000"/>
                  </a:outerShdw>
                </a:effectLst>
                <a:latin typeface="Arial" panose="020B0604020202020204" pitchFamily="34" charset="0"/>
                <a:cs typeface="Arial" panose="020B0604020202020204" pitchFamily="34" charset="0"/>
              </a:rPr>
              <a:t>Only accessible by health care providers, hospitals, health departments, schools, and licensed early childhood programs. </a:t>
            </a:r>
            <a:endParaRPr lang="en-US" sz="2000" b="1" dirty="0">
              <a:effectLst>
                <a:outerShdw blurRad="38100" dist="38100" dir="2700000" algn="tl">
                  <a:srgbClr val="000000"/>
                </a:outerShdw>
              </a:effectLst>
              <a:latin typeface="Arial" panose="020B0604020202020204" pitchFamily="34" charset="0"/>
              <a:cs typeface="Arial" panose="020B0604020202020204" pitchFamily="34" charset="0"/>
            </a:endParaRPr>
          </a:p>
          <a:p>
            <a:pPr>
              <a:lnSpc>
                <a:spcPct val="90000"/>
              </a:lnSpc>
              <a:defRPr/>
            </a:pPr>
            <a:endParaRPr lang="en-US" sz="2000" b="1" dirty="0" smtClean="0">
              <a:effectLst>
                <a:outerShdw blurRad="38100" dist="38100" dir="2700000" algn="tl">
                  <a:srgbClr val="000000"/>
                </a:outerShdw>
              </a:effectLst>
            </a:endParaRPr>
          </a:p>
          <a:p>
            <a:pPr>
              <a:lnSpc>
                <a:spcPct val="90000"/>
              </a:lnSpc>
              <a:buNone/>
              <a:defRPr/>
            </a:pPr>
            <a:endParaRPr lang="en-US" sz="2000" b="1" dirty="0" smtClean="0">
              <a:effectLst>
                <a:outerShdw blurRad="38100" dist="38100" dir="2700000" algn="tl">
                  <a:srgbClr val="000000"/>
                </a:outerShdw>
              </a:effectLst>
            </a:endParaRPr>
          </a:p>
          <a:p>
            <a:pPr>
              <a:lnSpc>
                <a:spcPct val="90000"/>
              </a:lnSpc>
              <a:defRPr/>
            </a:pPr>
            <a:endParaRPr lang="en-US" sz="2000" b="1" dirty="0" smtClean="0">
              <a:effectLst>
                <a:outerShdw blurRad="38100" dist="38100" dir="2700000" algn="tl">
                  <a:srgbClr val="000000"/>
                </a:outerShdw>
              </a:effectLst>
            </a:endParaRPr>
          </a:p>
          <a:p>
            <a:pPr>
              <a:lnSpc>
                <a:spcPct val="90000"/>
              </a:lnSpc>
              <a:buNone/>
              <a:defRPr/>
            </a:pPr>
            <a:endParaRPr lang="en-US" sz="2000" b="1" dirty="0" smtClean="0">
              <a:effectLst>
                <a:outerShdw blurRad="38100" dist="38100" dir="2700000" algn="tl">
                  <a:srgbClr val="000000"/>
                </a:outerShdw>
              </a:effectLst>
            </a:endParaRPr>
          </a:p>
          <a:p>
            <a:pPr>
              <a:lnSpc>
                <a:spcPct val="90000"/>
              </a:lnSpc>
              <a:buNone/>
              <a:defRPr/>
            </a:pPr>
            <a:endParaRPr lang="en-US" sz="2000" b="1" dirty="0" smtClean="0">
              <a:effectLst>
                <a:outerShdw blurRad="38100" dist="38100" dir="2700000" algn="tl">
                  <a:srgbClr val="000000"/>
                </a:outerShdw>
              </a:effectLst>
            </a:endParaRPr>
          </a:p>
        </p:txBody>
      </p:sp>
      <p:pic>
        <p:nvPicPr>
          <p:cNvPr id="16388" name="Picture 6" descr="usiis logo 1"/>
          <p:cNvPicPr>
            <a:picLocks noChangeAspect="1" noChangeArrowheads="1"/>
          </p:cNvPicPr>
          <p:nvPr/>
        </p:nvPicPr>
        <p:blipFill>
          <a:blip r:embed="rId3" cstate="print"/>
          <a:srcRect/>
          <a:stretch>
            <a:fillRect/>
          </a:stretch>
        </p:blipFill>
        <p:spPr bwMode="auto">
          <a:xfrm>
            <a:off x="1066800" y="457200"/>
            <a:ext cx="1847850" cy="15621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pPr algn="r"/>
            <a:r>
              <a:rPr lang="en-US" b="1" dirty="0" smtClean="0">
                <a:solidFill>
                  <a:srgbClr val="FFFF66"/>
                </a:solidFill>
                <a:effectLst>
                  <a:outerShdw blurRad="38100" dist="38100" dir="2700000" algn="tl">
                    <a:srgbClr val="000000"/>
                  </a:outerShdw>
                </a:effectLst>
                <a:latin typeface="Comic Sans MS" pitchFamily="66" charset="0"/>
              </a:rPr>
              <a:t>USIIS Highlights</a:t>
            </a:r>
            <a:endParaRPr lang="en-US" dirty="0"/>
          </a:p>
        </p:txBody>
      </p:sp>
      <p:sp>
        <p:nvSpPr>
          <p:cNvPr id="3" name="Content Placeholder 2"/>
          <p:cNvSpPr>
            <a:spLocks noGrp="1"/>
          </p:cNvSpPr>
          <p:nvPr>
            <p:ph idx="1"/>
          </p:nvPr>
        </p:nvSpPr>
        <p:spPr>
          <a:xfrm>
            <a:off x="685800" y="1828800"/>
            <a:ext cx="7772400" cy="4267200"/>
          </a:xfrm>
        </p:spPr>
        <p:txBody>
          <a:bodyPr/>
          <a:lstStyle/>
          <a:p>
            <a:pPr>
              <a:lnSpc>
                <a:spcPct val="90000"/>
              </a:lnSpc>
              <a:defRPr/>
            </a:pPr>
            <a:endParaRPr lang="en-US" sz="1800" b="1" dirty="0" smtClean="0">
              <a:effectLst>
                <a:outerShdw blurRad="38100" dist="38100" dir="2700000" algn="tl">
                  <a:srgbClr val="000000"/>
                </a:outerShdw>
              </a:effectLst>
            </a:endParaRPr>
          </a:p>
          <a:p>
            <a:pPr>
              <a:lnSpc>
                <a:spcPct val="90000"/>
              </a:lnSpc>
              <a:defRPr/>
            </a:pPr>
            <a:r>
              <a:rPr lang="en-US" sz="2000" b="1" dirty="0" smtClean="0">
                <a:effectLst>
                  <a:outerShdw blurRad="38100" dist="38100" dir="2700000" algn="tl">
                    <a:srgbClr val="000000"/>
                  </a:outerShdw>
                </a:effectLst>
                <a:latin typeface="Arial" panose="020B0604020202020204" pitchFamily="34" charset="0"/>
                <a:cs typeface="Arial" panose="020B0604020202020204" pitchFamily="34" charset="0"/>
              </a:rPr>
              <a:t>Schools and ECP’s may view or enter immunization histories.</a:t>
            </a:r>
          </a:p>
          <a:p>
            <a:pPr>
              <a:lnSpc>
                <a:spcPct val="90000"/>
              </a:lnSpc>
              <a:buNone/>
              <a:defRPr/>
            </a:pPr>
            <a:endParaRPr lang="en-US" sz="2000" b="1" dirty="0" smtClean="0">
              <a:effectLst>
                <a:outerShdw blurRad="38100" dist="38100" dir="2700000" algn="tl">
                  <a:srgbClr val="000000"/>
                </a:outerShdw>
              </a:effectLst>
              <a:latin typeface="Arial" panose="020B0604020202020204" pitchFamily="34" charset="0"/>
              <a:cs typeface="Arial" panose="020B0604020202020204" pitchFamily="34" charset="0"/>
            </a:endParaRPr>
          </a:p>
          <a:p>
            <a:pPr>
              <a:lnSpc>
                <a:spcPct val="90000"/>
              </a:lnSpc>
              <a:defRPr/>
            </a:pPr>
            <a:r>
              <a:rPr lang="en-US" sz="2000" b="1" dirty="0">
                <a:effectLst>
                  <a:outerShdw blurRad="38100" dist="38100" dir="2700000" algn="tl">
                    <a:srgbClr val="000000"/>
                  </a:outerShdw>
                </a:effectLst>
                <a:latin typeface="Arial" panose="020B0604020202020204" pitchFamily="34" charset="0"/>
                <a:cs typeface="Arial" panose="020B0604020202020204" pitchFamily="34" charset="0"/>
              </a:rPr>
              <a:t>Prints the official Utah School Immunization </a:t>
            </a:r>
            <a:r>
              <a:rPr lang="en-US" sz="2000" b="1" dirty="0" smtClean="0">
                <a:effectLst>
                  <a:outerShdw blurRad="38100" dist="38100" dir="2700000" algn="tl">
                    <a:srgbClr val="000000"/>
                  </a:outerShdw>
                </a:effectLst>
                <a:latin typeface="Arial" panose="020B0604020202020204" pitchFamily="34" charset="0"/>
                <a:cs typeface="Arial" panose="020B0604020202020204" pitchFamily="34" charset="0"/>
              </a:rPr>
              <a:t>Record.</a:t>
            </a:r>
            <a:endParaRPr lang="en-US" sz="2000" b="1" dirty="0">
              <a:effectLst>
                <a:outerShdw blurRad="38100" dist="38100" dir="2700000" algn="tl">
                  <a:srgbClr val="000000"/>
                </a:outerShdw>
              </a:effectLst>
              <a:latin typeface="Arial" panose="020B0604020202020204" pitchFamily="34" charset="0"/>
              <a:cs typeface="Arial" panose="020B0604020202020204" pitchFamily="34" charset="0"/>
            </a:endParaRPr>
          </a:p>
          <a:p>
            <a:pPr>
              <a:lnSpc>
                <a:spcPct val="90000"/>
              </a:lnSpc>
              <a:buNone/>
              <a:defRPr/>
            </a:pPr>
            <a:endParaRPr lang="en-US" sz="2000" b="1" dirty="0">
              <a:effectLst>
                <a:outerShdw blurRad="38100" dist="38100" dir="2700000" algn="tl">
                  <a:srgbClr val="000000"/>
                </a:outerShdw>
              </a:effectLst>
              <a:latin typeface="Arial" panose="020B0604020202020204" pitchFamily="34" charset="0"/>
              <a:cs typeface="Arial" panose="020B0604020202020204" pitchFamily="34" charset="0"/>
            </a:endParaRPr>
          </a:p>
          <a:p>
            <a:pPr>
              <a:lnSpc>
                <a:spcPct val="90000"/>
              </a:lnSpc>
              <a:defRPr/>
            </a:pPr>
            <a:r>
              <a:rPr lang="en-US" sz="2000" b="1" dirty="0">
                <a:effectLst>
                  <a:outerShdw blurRad="38100" dist="38100" dir="2700000" algn="tl">
                    <a:srgbClr val="000000"/>
                  </a:outerShdw>
                </a:effectLst>
                <a:latin typeface="Arial" panose="020B0604020202020204" pitchFamily="34" charset="0"/>
                <a:cs typeface="Arial" panose="020B0604020202020204" pitchFamily="34" charset="0"/>
              </a:rPr>
              <a:t>Generates information that assists with compiling the School/Childcare immunization Report.</a:t>
            </a:r>
          </a:p>
          <a:p>
            <a:pPr>
              <a:lnSpc>
                <a:spcPct val="90000"/>
              </a:lnSpc>
              <a:buNone/>
              <a:defRPr/>
            </a:pPr>
            <a:endParaRPr lang="en-US" sz="2000" b="1" dirty="0">
              <a:effectLst>
                <a:outerShdw blurRad="38100" dist="38100" dir="2700000" algn="tl">
                  <a:srgbClr val="000000"/>
                </a:outerShdw>
              </a:effectLst>
              <a:latin typeface="Arial" panose="020B0604020202020204" pitchFamily="34" charset="0"/>
              <a:cs typeface="Arial" panose="020B0604020202020204" pitchFamily="34" charset="0"/>
            </a:endParaRPr>
          </a:p>
          <a:p>
            <a:pPr>
              <a:lnSpc>
                <a:spcPct val="90000"/>
              </a:lnSpc>
              <a:defRPr/>
            </a:pPr>
            <a:r>
              <a:rPr lang="en-US" sz="2000" b="1" dirty="0">
                <a:effectLst>
                  <a:outerShdw blurRad="38100" dist="38100" dir="2700000" algn="tl">
                    <a:srgbClr val="000000"/>
                  </a:outerShdw>
                </a:effectLst>
                <a:latin typeface="Arial" panose="020B0604020202020204" pitchFamily="34" charset="0"/>
                <a:cs typeface="Arial" panose="020B0604020202020204" pitchFamily="34" charset="0"/>
              </a:rPr>
              <a:t>Determines which vaccines are current, due, or overdue</a:t>
            </a:r>
            <a:r>
              <a:rPr lang="en-US" sz="2000" b="1" dirty="0" smtClean="0">
                <a:effectLst>
                  <a:outerShdw blurRad="38100" dist="38100" dir="2700000" algn="tl">
                    <a:srgbClr val="000000"/>
                  </a:outerShdw>
                </a:effectLst>
                <a:latin typeface="Arial" panose="020B0604020202020204" pitchFamily="34" charset="0"/>
                <a:cs typeface="Arial" panose="020B0604020202020204" pitchFamily="34" charset="0"/>
              </a:rPr>
              <a:t>.</a:t>
            </a:r>
          </a:p>
          <a:p>
            <a:pPr>
              <a:lnSpc>
                <a:spcPct val="90000"/>
              </a:lnSpc>
              <a:defRPr/>
            </a:pPr>
            <a:endParaRPr lang="en-US" sz="2000" b="1" dirty="0">
              <a:effectLst>
                <a:outerShdw blurRad="38100" dist="38100" dir="2700000" algn="tl">
                  <a:srgbClr val="000000"/>
                </a:outerShdw>
              </a:effectLst>
              <a:latin typeface="Arial" panose="020B0604020202020204" pitchFamily="34" charset="0"/>
              <a:cs typeface="Arial" panose="020B0604020202020204" pitchFamily="34" charset="0"/>
            </a:endParaRPr>
          </a:p>
          <a:p>
            <a:pPr>
              <a:lnSpc>
                <a:spcPct val="90000"/>
              </a:lnSpc>
              <a:defRPr/>
            </a:pPr>
            <a:r>
              <a:rPr lang="en-US" sz="2000" b="1" dirty="0" smtClean="0">
                <a:effectLst>
                  <a:outerShdw blurRad="38100" dist="38100" dir="2700000" algn="tl">
                    <a:srgbClr val="000000"/>
                  </a:outerShdw>
                </a:effectLst>
                <a:latin typeface="Arial" panose="020B0604020202020204" pitchFamily="34" charset="0"/>
                <a:cs typeface="Arial" panose="020B0604020202020204" pitchFamily="34" charset="0"/>
              </a:rPr>
              <a:t>Identifies why vaccines are not valid.  </a:t>
            </a:r>
            <a:endParaRPr lang="en-US" sz="20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pic>
        <p:nvPicPr>
          <p:cNvPr id="4" name="Picture 6" descr="usiis logo 1"/>
          <p:cNvPicPr>
            <a:picLocks noChangeAspect="1" noChangeArrowheads="1"/>
          </p:cNvPicPr>
          <p:nvPr/>
        </p:nvPicPr>
        <p:blipFill>
          <a:blip r:embed="rId2" cstate="print"/>
          <a:srcRect/>
          <a:stretch>
            <a:fillRect/>
          </a:stretch>
        </p:blipFill>
        <p:spPr bwMode="auto">
          <a:xfrm>
            <a:off x="1066800" y="266700"/>
            <a:ext cx="1847850" cy="15621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FFFF00"/>
                </a:solidFill>
                <a:effectLst>
                  <a:outerShdw blurRad="38100" dist="38100" dir="2700000" algn="tl">
                    <a:srgbClr val="000000">
                      <a:alpha val="43137"/>
                    </a:srgbClr>
                  </a:outerShdw>
                </a:effectLst>
                <a:latin typeface="Comic Sans MS" pitchFamily="66" charset="0"/>
              </a:rPr>
              <a:t>USIIS Verses Other SIS Programs</a:t>
            </a:r>
            <a:endParaRPr lang="en-US" sz="2400" b="1" dirty="0">
              <a:solidFill>
                <a:srgbClr val="FFFF0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685800" y="1981200"/>
            <a:ext cx="8153400" cy="4495800"/>
          </a:xfrm>
        </p:spPr>
        <p:txBody>
          <a:bodyPr/>
          <a:lstStyle/>
          <a:p>
            <a:r>
              <a:rPr lang="en-US" dirty="0" smtClean="0">
                <a:latin typeface="Arial" panose="020B0604020202020204" pitchFamily="34" charset="0"/>
                <a:cs typeface="Arial" panose="020B0604020202020204" pitchFamily="34" charset="0"/>
              </a:rPr>
              <a:t>School Information Systems, such as PowerSchool, may not have the updated immunization information therefore their forecasters may not be reliable. </a:t>
            </a:r>
            <a:endParaRPr lang="en-US" sz="800" dirty="0" smtClean="0">
              <a:latin typeface="Arial" panose="020B0604020202020204" pitchFamily="34" charset="0"/>
              <a:cs typeface="Arial" panose="020B0604020202020204" pitchFamily="34" charset="0"/>
            </a:endParaRPr>
          </a:p>
          <a:p>
            <a:endParaRPr lang="en-US" sz="8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USIIS has the ability to print out the USIR card, which is required. </a:t>
            </a:r>
          </a:p>
          <a:p>
            <a:endParaRPr lang="en-US" sz="1000" dirty="0" smtClean="0">
              <a:latin typeface="Arial" panose="020B0604020202020204" pitchFamily="34" charset="0"/>
              <a:cs typeface="Arial" panose="020B0604020202020204" pitchFamily="34" charset="0"/>
            </a:endParaRPr>
          </a:p>
          <a:p>
            <a:pPr marL="0" indent="0" algn="ctr">
              <a:buNone/>
            </a:pPr>
            <a:r>
              <a:rPr lang="en-US" b="1" dirty="0">
                <a:effectLst>
                  <a:outerShdw blurRad="38100" dist="38100" dir="2700000" algn="tl">
                    <a:srgbClr val="000000"/>
                  </a:outerShdw>
                </a:effectLst>
                <a:latin typeface="Arial" panose="020B0604020202020204" pitchFamily="34" charset="0"/>
                <a:cs typeface="Arial" panose="020B0604020202020204" pitchFamily="34" charset="0"/>
              </a:rPr>
              <a:t>I</a:t>
            </a:r>
            <a:r>
              <a:rPr lang="en-US" b="1" dirty="0" smtClean="0">
                <a:effectLst>
                  <a:outerShdw blurRad="38100" dist="38100" dir="2700000" algn="tl">
                    <a:srgbClr val="000000"/>
                  </a:outerShdw>
                </a:effectLst>
                <a:latin typeface="Arial" panose="020B0604020202020204" pitchFamily="34" charset="0"/>
                <a:cs typeface="Arial" panose="020B0604020202020204" pitchFamily="34" charset="0"/>
              </a:rPr>
              <a:t>f </a:t>
            </a:r>
            <a:r>
              <a:rPr lang="en-US" b="1" dirty="0">
                <a:effectLst>
                  <a:outerShdw blurRad="38100" dist="38100" dir="2700000" algn="tl">
                    <a:srgbClr val="000000"/>
                  </a:outerShdw>
                </a:effectLst>
                <a:latin typeface="Arial" panose="020B0604020202020204" pitchFamily="34" charset="0"/>
                <a:cs typeface="Arial" panose="020B0604020202020204" pitchFamily="34" charset="0"/>
              </a:rPr>
              <a:t>interested in accessing </a:t>
            </a:r>
            <a:r>
              <a:rPr lang="en-US" b="1" dirty="0" smtClean="0">
                <a:effectLst>
                  <a:outerShdw blurRad="38100" dist="38100" dir="2700000" algn="tl">
                    <a:srgbClr val="000000"/>
                  </a:outerShdw>
                </a:effectLst>
                <a:latin typeface="Arial" panose="020B0604020202020204" pitchFamily="34" charset="0"/>
                <a:cs typeface="Arial" panose="020B0604020202020204" pitchFamily="34" charset="0"/>
              </a:rPr>
              <a:t>USIIS,</a:t>
            </a:r>
          </a:p>
          <a:p>
            <a:pPr marL="0" indent="0" algn="ctr">
              <a:buNone/>
            </a:pPr>
            <a:r>
              <a:rPr lang="en-US" b="1" dirty="0" smtClean="0">
                <a:effectLst>
                  <a:outerShdw blurRad="38100" dist="38100" dir="2700000" algn="tl">
                    <a:srgbClr val="000000"/>
                  </a:outerShdw>
                </a:effectLst>
                <a:latin typeface="Arial" panose="020B0604020202020204" pitchFamily="34" charset="0"/>
                <a:cs typeface="Arial" panose="020B0604020202020204" pitchFamily="34" charset="0"/>
              </a:rPr>
              <a:t>Call 801-538-9450.</a:t>
            </a:r>
            <a:endParaRPr lang="en-US" b="1" dirty="0">
              <a:effectLst>
                <a:outerShdw blurRad="38100" dist="38100" dir="2700000" algn="tl">
                  <a:srgbClr val="000000"/>
                </a:outerShdw>
              </a:effectLst>
              <a:latin typeface="Arial" panose="020B0604020202020204" pitchFamily="34" charset="0"/>
              <a:cs typeface="Arial" panose="020B0604020202020204" pitchFamily="34" charset="0"/>
            </a:endParaRPr>
          </a:p>
          <a:p>
            <a:endParaRPr lang="en-US" dirty="0" smtClean="0"/>
          </a:p>
          <a:p>
            <a:endParaRPr lang="en-US" dirty="0"/>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defRPr/>
            </a:pPr>
            <a:r>
              <a:rPr lang="en-US" b="1" smtClean="0">
                <a:solidFill>
                  <a:srgbClr val="FFFF66"/>
                </a:solidFill>
                <a:effectLst>
                  <a:outerShdw blurRad="38100" dist="38100" dir="2700000" algn="tl">
                    <a:srgbClr val="000000"/>
                  </a:outerShdw>
                </a:effectLst>
                <a:latin typeface="Comic Sans MS" pitchFamily="66" charset="0"/>
              </a:rPr>
              <a:t>       Handy Dandy Hints…</a:t>
            </a:r>
          </a:p>
        </p:txBody>
      </p:sp>
      <p:sp>
        <p:nvSpPr>
          <p:cNvPr id="161795" name="Rectangle 3"/>
          <p:cNvSpPr>
            <a:spLocks noGrp="1" noChangeArrowheads="1"/>
          </p:cNvSpPr>
          <p:nvPr>
            <p:ph type="body" sz="half" idx="1"/>
          </p:nvPr>
        </p:nvSpPr>
        <p:spPr>
          <a:xfrm>
            <a:off x="533400" y="2133600"/>
            <a:ext cx="8229600" cy="4114800"/>
          </a:xfrm>
        </p:spPr>
        <p:txBody>
          <a:bodyPr/>
          <a:lstStyle/>
          <a:p>
            <a:pPr>
              <a:defRPr/>
            </a:pPr>
            <a:r>
              <a:rPr lang="en-US" sz="2800" b="1" dirty="0" smtClean="0">
                <a:effectLst>
                  <a:outerShdw blurRad="38100" dist="38100" dir="2700000" algn="tl">
                    <a:srgbClr val="000000"/>
                  </a:outerShdw>
                </a:effectLst>
                <a:latin typeface="Arial" charset="0"/>
              </a:rPr>
              <a:t>No student should be enrolled who is not up-to-date or have not claimed an exemption</a:t>
            </a:r>
          </a:p>
          <a:p>
            <a:pPr>
              <a:buNone/>
              <a:defRPr/>
            </a:pPr>
            <a:endParaRPr lang="en-US" sz="2800" b="1" dirty="0" smtClean="0">
              <a:effectLst>
                <a:outerShdw blurRad="38100" dist="38100" dir="2700000" algn="tl">
                  <a:srgbClr val="000000"/>
                </a:outerShdw>
              </a:effectLst>
              <a:latin typeface="Arial" charset="0"/>
            </a:endParaRPr>
          </a:p>
          <a:p>
            <a:pPr>
              <a:defRPr/>
            </a:pPr>
            <a:r>
              <a:rPr lang="en-US" sz="2800" b="1" dirty="0" smtClean="0">
                <a:effectLst>
                  <a:outerShdw blurRad="38100" dist="38100" dir="2700000" algn="tl">
                    <a:srgbClr val="000000"/>
                  </a:outerShdw>
                </a:effectLst>
                <a:latin typeface="Arial" charset="0"/>
              </a:rPr>
              <a:t>Exclusion- A sample of the exclusion letter is available on the Utah Immunization Program website</a:t>
            </a:r>
          </a:p>
          <a:p>
            <a:pPr>
              <a:buFontTx/>
              <a:buNone/>
              <a:defRPr/>
            </a:pPr>
            <a:r>
              <a:rPr lang="en-US" b="1" dirty="0" smtClean="0">
                <a:effectLst>
                  <a:outerShdw blurRad="38100" dist="38100" dir="2700000" algn="tl">
                    <a:srgbClr val="000000"/>
                  </a:outerShdw>
                </a:effectLst>
                <a:latin typeface="Arial" charset="0"/>
              </a:rPr>
              <a:t>							</a:t>
            </a:r>
          </a:p>
          <a:p>
            <a:pPr>
              <a:buFontTx/>
              <a:buNone/>
              <a:defRPr/>
            </a:pPr>
            <a:endParaRPr lang="en-US" b="1" dirty="0" smtClean="0">
              <a:effectLst>
                <a:outerShdw blurRad="38100" dist="38100" dir="2700000" algn="tl">
                  <a:srgbClr val="000000"/>
                </a:outerShdw>
              </a:effectLst>
              <a:latin typeface="Arial" charset="0"/>
            </a:endParaRPr>
          </a:p>
        </p:txBody>
      </p:sp>
      <p:pic>
        <p:nvPicPr>
          <p:cNvPr id="15364" name="Picture 6" descr="MCj02995490000[1]"/>
          <p:cNvPicPr>
            <a:picLocks noChangeAspect="1" noChangeArrowheads="1"/>
          </p:cNvPicPr>
          <p:nvPr/>
        </p:nvPicPr>
        <p:blipFill>
          <a:blip r:embed="rId4" cstate="print"/>
          <a:srcRect/>
          <a:stretch>
            <a:fillRect/>
          </a:stretch>
        </p:blipFill>
        <p:spPr bwMode="auto">
          <a:xfrm>
            <a:off x="228600" y="381000"/>
            <a:ext cx="1905000" cy="1808163"/>
          </a:xfrm>
          <a:prstGeom prst="rect">
            <a:avLst/>
          </a:prstGeom>
          <a:noFill/>
          <a:ln w="9525">
            <a:noFill/>
            <a:miter lim="800000"/>
            <a:headEnd/>
            <a:tailEnd/>
          </a:ln>
        </p:spPr>
      </p:pic>
      <p:graphicFrame>
        <p:nvGraphicFramePr>
          <p:cNvPr id="110594" name="Object 14"/>
          <p:cNvGraphicFramePr>
            <a:graphicFrameLocks noChangeAspect="1"/>
          </p:cNvGraphicFramePr>
          <p:nvPr/>
        </p:nvGraphicFramePr>
        <p:xfrm>
          <a:off x="6553200" y="4572000"/>
          <a:ext cx="1752600" cy="1714500"/>
        </p:xfrm>
        <a:graphic>
          <a:graphicData uri="http://schemas.openxmlformats.org/presentationml/2006/ole">
            <mc:AlternateContent xmlns:mc="http://schemas.openxmlformats.org/markup-compatibility/2006">
              <mc:Choice xmlns:v="urn:schemas-microsoft-com:vml" Requires="v">
                <p:oleObj spid="_x0000_s110700" name="Clip" r:id="rId5" imgW="2228760" imgH="2181240" progId="">
                  <p:embed/>
                </p:oleObj>
              </mc:Choice>
              <mc:Fallback>
                <p:oleObj name="Clip" r:id="rId5" imgW="2228760" imgH="2181240" progId="">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572000"/>
                        <a:ext cx="17526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FF00"/>
                </a:solidFill>
                <a:effectLst>
                  <a:outerShdw blurRad="38100" dist="38100" dir="2700000" algn="tl">
                    <a:srgbClr val="000000">
                      <a:alpha val="43137"/>
                    </a:srgbClr>
                  </a:outerShdw>
                </a:effectLst>
                <a:latin typeface="Comic Sans MS" pitchFamily="66" charset="0"/>
              </a:rPr>
              <a:t>What do I do if a student has a vaccine preventable disease at our school?</a:t>
            </a:r>
            <a:endParaRPr lang="en-US" sz="2800" b="1" dirty="0">
              <a:solidFill>
                <a:srgbClr val="FFFF00"/>
              </a:solidFill>
              <a:effectLst>
                <a:outerShdw blurRad="38100" dist="38100" dir="2700000" algn="tl">
                  <a:srgbClr val="000000">
                    <a:alpha val="43137"/>
                  </a:srgbClr>
                </a:outerShdw>
              </a:effectLst>
              <a:latin typeface="Comic Sans MS" pitchFamily="66" charset="0"/>
            </a:endParaRPr>
          </a:p>
        </p:txBody>
      </p:sp>
      <p:sp>
        <p:nvSpPr>
          <p:cNvPr id="3" name="Text Placeholder 2"/>
          <p:cNvSpPr>
            <a:spLocks noGrp="1"/>
          </p:cNvSpPr>
          <p:nvPr>
            <p:ph type="body" sz="half" idx="1"/>
          </p:nvPr>
        </p:nvSpPr>
        <p:spPr>
          <a:xfrm>
            <a:off x="685800" y="1981200"/>
            <a:ext cx="8077200" cy="4114800"/>
          </a:xfrm>
        </p:spPr>
        <p:txBody>
          <a:bodyPr/>
          <a:lstStyle/>
          <a:p>
            <a:r>
              <a:rPr lang="en-US" sz="2800" dirty="0" smtClean="0"/>
              <a:t>Contact your local health department office or the Office of Epidemiology at the Utah Department of Health at 1-888-374-8824.</a:t>
            </a:r>
          </a:p>
          <a:p>
            <a:r>
              <a:rPr lang="en-US" sz="2800" dirty="0" smtClean="0"/>
              <a:t>Information and prevention guidelines for child care centers and schools: </a:t>
            </a:r>
            <a:r>
              <a:rPr lang="en-US" sz="2800" dirty="0" smtClean="0">
                <a:hlinkClick r:id="rId2"/>
              </a:rPr>
              <a:t>http://health.utah.gov/epi/cdepi/daycarebook.pdf</a:t>
            </a:r>
            <a:endParaRPr lang="en-US" sz="2800" dirty="0" smtClean="0"/>
          </a:p>
          <a:p>
            <a:r>
              <a:rPr lang="en-US" sz="2800" dirty="0" smtClean="0"/>
              <a:t>List of all the local health departments: </a:t>
            </a:r>
            <a:r>
              <a:rPr lang="en-US" sz="2800" dirty="0" smtClean="0">
                <a:hlinkClick r:id="rId3"/>
              </a:rPr>
              <a:t>http://www.ualhd.org/lhds.html</a:t>
            </a:r>
            <a:r>
              <a:rPr lang="en-US" sz="2800" dirty="0" smtClean="0"/>
              <a:t> </a:t>
            </a:r>
          </a:p>
          <a:p>
            <a:pPr>
              <a:buNone/>
            </a:pPr>
            <a:endParaRPr lang="en-US" dirty="0"/>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School Immunization Rates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8600384"/>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to…</a:t>
            </a:r>
            <a:endParaRPr lang="en-US" dirty="0"/>
          </a:p>
        </p:txBody>
      </p:sp>
      <p:sp>
        <p:nvSpPr>
          <p:cNvPr id="3" name="Content Placeholder 2"/>
          <p:cNvSpPr>
            <a:spLocks noGrp="1"/>
          </p:cNvSpPr>
          <p:nvPr>
            <p:ph idx="1"/>
          </p:nvPr>
        </p:nvSpPr>
        <p:spPr>
          <a:xfrm>
            <a:off x="762000" y="1752600"/>
            <a:ext cx="7772400" cy="4495800"/>
          </a:xfrm>
        </p:spPr>
        <p:txBody>
          <a:bodyPr/>
          <a:lstStyle/>
          <a:p>
            <a:r>
              <a:rPr lang="en-US" sz="2400" dirty="0" smtClean="0"/>
              <a:t>Base the policy on Utah Immunization Rule for Schools, train School staff on the policy and enforce the policy, and educate parents.  Provide them with the immunization requirement flyer and The Utah School Immunization Rule, and educate parents about the Vaccines for Children Program (VFC) and where students can receive immunization.</a:t>
            </a:r>
          </a:p>
          <a:p>
            <a:r>
              <a:rPr lang="en-US" sz="2400" dirty="0" smtClean="0"/>
              <a:t>Exclude students: don’t enroll students if they don’t have their immunization record or exemption.</a:t>
            </a:r>
          </a:p>
          <a:p>
            <a:r>
              <a:rPr lang="en-US" sz="2400" dirty="0" smtClean="0"/>
              <a:t>Access student immunization records through USIIS for missing vaccines, etc. </a:t>
            </a: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609600"/>
            <a:ext cx="7772400" cy="1219200"/>
          </a:xfrm>
        </p:spPr>
        <p:txBody>
          <a:bodyPr/>
          <a:lstStyle/>
          <a:p>
            <a:pPr>
              <a:defRPr/>
            </a:pPr>
            <a:r>
              <a:rPr lang="en-US" sz="3200" b="1" dirty="0" smtClean="0">
                <a:solidFill>
                  <a:srgbClr val="FFFF66"/>
                </a:solidFill>
                <a:effectLst>
                  <a:outerShdw blurRad="38100" dist="38100" dir="2700000" algn="tl">
                    <a:srgbClr val="000000"/>
                  </a:outerShdw>
                </a:effectLst>
                <a:latin typeface="Comic Sans MS" pitchFamily="66" charset="0"/>
              </a:rPr>
              <a:t>For more information contact:</a:t>
            </a:r>
          </a:p>
        </p:txBody>
      </p:sp>
      <p:sp>
        <p:nvSpPr>
          <p:cNvPr id="118787" name="Rectangle 3"/>
          <p:cNvSpPr>
            <a:spLocks noGrp="1" noChangeArrowheads="1"/>
          </p:cNvSpPr>
          <p:nvPr>
            <p:ph type="body" idx="1"/>
          </p:nvPr>
        </p:nvSpPr>
        <p:spPr>
          <a:xfrm>
            <a:off x="685800" y="1752600"/>
            <a:ext cx="8077200" cy="4343400"/>
          </a:xfrm>
        </p:spPr>
        <p:txBody>
          <a:bodyPr/>
          <a:lstStyle/>
          <a:p>
            <a:pPr algn="ctr">
              <a:lnSpc>
                <a:spcPct val="80000"/>
              </a:lnSpc>
              <a:buFont typeface="Arial" charset="0"/>
              <a:buNone/>
            </a:pPr>
            <a:endParaRPr lang="en-US" b="1" dirty="0" smtClean="0">
              <a:solidFill>
                <a:srgbClr val="FFE6B3"/>
              </a:solidFill>
            </a:endParaRPr>
          </a:p>
          <a:p>
            <a:pPr algn="ctr">
              <a:lnSpc>
                <a:spcPct val="80000"/>
              </a:lnSpc>
              <a:buFont typeface="Arial" charset="0"/>
              <a:buNone/>
            </a:pPr>
            <a:r>
              <a:rPr lang="en-US" sz="1800" b="1" dirty="0" smtClean="0">
                <a:solidFill>
                  <a:srgbClr val="FFE6B3"/>
                </a:solidFill>
                <a:latin typeface="Arial" pitchFamily="34" charset="0"/>
                <a:cs typeface="Arial" pitchFamily="34" charset="0"/>
              </a:rPr>
              <a:t>Utah Immunization Program </a:t>
            </a:r>
          </a:p>
          <a:p>
            <a:pPr algn="ctr">
              <a:lnSpc>
                <a:spcPct val="80000"/>
              </a:lnSpc>
              <a:buFont typeface="Arial" charset="0"/>
              <a:buNone/>
            </a:pPr>
            <a:r>
              <a:rPr lang="en-US" sz="1800" b="1" dirty="0" smtClean="0">
                <a:solidFill>
                  <a:srgbClr val="FFE6B3"/>
                </a:solidFill>
                <a:latin typeface="Arial" pitchFamily="34" charset="0"/>
                <a:cs typeface="Arial" pitchFamily="34" charset="0"/>
              </a:rPr>
              <a:t>801-538-9450</a:t>
            </a:r>
          </a:p>
          <a:p>
            <a:pPr algn="ctr">
              <a:lnSpc>
                <a:spcPct val="80000"/>
              </a:lnSpc>
              <a:buFont typeface="Arial" charset="0"/>
              <a:buNone/>
            </a:pPr>
            <a:endParaRPr lang="en-US" sz="1800" b="1" dirty="0" smtClean="0">
              <a:solidFill>
                <a:srgbClr val="FFE6B3"/>
              </a:solidFill>
              <a:latin typeface="Arial" pitchFamily="34" charset="0"/>
              <a:cs typeface="Arial" pitchFamily="34" charset="0"/>
            </a:endParaRPr>
          </a:p>
          <a:p>
            <a:pPr algn="ctr">
              <a:lnSpc>
                <a:spcPct val="80000"/>
              </a:lnSpc>
              <a:buFont typeface="Arial" charset="0"/>
              <a:buNone/>
            </a:pPr>
            <a:r>
              <a:rPr lang="en-US" sz="1800" b="1" dirty="0" smtClean="0">
                <a:solidFill>
                  <a:srgbClr val="FFE6B3"/>
                </a:solidFill>
                <a:latin typeface="Arial" pitchFamily="34" charset="0"/>
                <a:cs typeface="Arial" pitchFamily="34" charset="0"/>
              </a:rPr>
              <a:t>Utah Immunization Guidebook</a:t>
            </a:r>
          </a:p>
          <a:p>
            <a:pPr algn="ctr">
              <a:lnSpc>
                <a:spcPct val="80000"/>
              </a:lnSpc>
              <a:buFont typeface="Arial" charset="0"/>
              <a:buNone/>
            </a:pPr>
            <a:r>
              <a:rPr lang="en-US" sz="1200" b="1" dirty="0" smtClean="0">
                <a:latin typeface="Arial" pitchFamily="34" charset="0"/>
                <a:cs typeface="Arial" pitchFamily="34" charset="0"/>
                <a:hlinkClick r:id="rId3"/>
              </a:rPr>
              <a:t> http://www.immunize-utah.org/pdf/2012-2013_Immunization_Guidebook.pdf</a:t>
            </a:r>
            <a:r>
              <a:rPr lang="en-US" sz="1200" b="1" dirty="0" smtClean="0">
                <a:latin typeface="Arial" pitchFamily="34" charset="0"/>
                <a:cs typeface="Arial" pitchFamily="34" charset="0"/>
              </a:rPr>
              <a:t> </a:t>
            </a:r>
          </a:p>
          <a:p>
            <a:pPr>
              <a:lnSpc>
                <a:spcPct val="80000"/>
              </a:lnSpc>
              <a:buFont typeface="Arial" charset="0"/>
              <a:buNone/>
            </a:pPr>
            <a:endParaRPr lang="en-US" sz="1200" b="1" dirty="0" smtClean="0">
              <a:solidFill>
                <a:srgbClr val="FFE6B3"/>
              </a:solidFill>
              <a:latin typeface="Arial" pitchFamily="34" charset="0"/>
              <a:cs typeface="Arial" pitchFamily="34" charset="0"/>
            </a:endParaRPr>
          </a:p>
          <a:p>
            <a:pPr>
              <a:lnSpc>
                <a:spcPct val="80000"/>
              </a:lnSpc>
              <a:buFont typeface="Arial" charset="0"/>
              <a:buNone/>
            </a:pPr>
            <a:endParaRPr lang="en-US" sz="1800" b="1" dirty="0" smtClean="0">
              <a:solidFill>
                <a:srgbClr val="FFE6B3"/>
              </a:solidFill>
              <a:latin typeface="Arial" pitchFamily="34" charset="0"/>
              <a:cs typeface="Arial" pitchFamily="34" charset="0"/>
            </a:endParaRPr>
          </a:p>
          <a:p>
            <a:pPr algn="ctr">
              <a:lnSpc>
                <a:spcPct val="80000"/>
              </a:lnSpc>
              <a:buFont typeface="Arial" charset="0"/>
              <a:buNone/>
            </a:pPr>
            <a:r>
              <a:rPr lang="en-US" sz="1800" b="1" dirty="0" smtClean="0">
                <a:solidFill>
                  <a:srgbClr val="FFE6B3"/>
                </a:solidFill>
                <a:latin typeface="Arial" pitchFamily="34" charset="0"/>
                <a:cs typeface="Arial" pitchFamily="34" charset="0"/>
              </a:rPr>
              <a:t>Utah Immunization Hotline</a:t>
            </a:r>
          </a:p>
          <a:p>
            <a:pPr algn="ctr">
              <a:lnSpc>
                <a:spcPct val="80000"/>
              </a:lnSpc>
              <a:buFont typeface="Arial" charset="0"/>
              <a:buNone/>
            </a:pPr>
            <a:r>
              <a:rPr lang="en-US" sz="1800" b="1" dirty="0" smtClean="0">
                <a:solidFill>
                  <a:srgbClr val="FFE6B3"/>
                </a:solidFill>
                <a:latin typeface="Arial" pitchFamily="34" charset="0"/>
                <a:cs typeface="Arial" pitchFamily="34" charset="0"/>
              </a:rPr>
              <a:t>1-800-275-0659</a:t>
            </a:r>
          </a:p>
          <a:p>
            <a:pPr algn="ctr">
              <a:lnSpc>
                <a:spcPct val="80000"/>
              </a:lnSpc>
              <a:buFont typeface="Arial" charset="0"/>
              <a:buNone/>
            </a:pPr>
            <a:endParaRPr lang="en-US" sz="1800" b="1" dirty="0" smtClean="0">
              <a:solidFill>
                <a:srgbClr val="FFE6B3"/>
              </a:solidFill>
              <a:latin typeface="Arial" pitchFamily="34" charset="0"/>
              <a:cs typeface="Arial" pitchFamily="34" charset="0"/>
            </a:endParaRPr>
          </a:p>
          <a:p>
            <a:pPr algn="ctr">
              <a:lnSpc>
                <a:spcPct val="80000"/>
              </a:lnSpc>
              <a:buFont typeface="Arial" charset="0"/>
              <a:buNone/>
            </a:pPr>
            <a:r>
              <a:rPr lang="en-US" sz="1800" b="1" dirty="0" smtClean="0">
                <a:solidFill>
                  <a:srgbClr val="FFE6B3"/>
                </a:solidFill>
                <a:latin typeface="Arial" pitchFamily="34" charset="0"/>
                <a:cs typeface="Arial" pitchFamily="34" charset="0"/>
              </a:rPr>
              <a:t>Utah Immunization Program Website</a:t>
            </a:r>
          </a:p>
          <a:p>
            <a:pPr algn="ctr">
              <a:lnSpc>
                <a:spcPct val="80000"/>
              </a:lnSpc>
              <a:buFont typeface="Arial" charset="0"/>
              <a:buNone/>
            </a:pPr>
            <a:r>
              <a:rPr lang="en-US" sz="1800" b="1" dirty="0" smtClean="0">
                <a:latin typeface="Arial" pitchFamily="34" charset="0"/>
                <a:cs typeface="Arial" pitchFamily="34" charset="0"/>
                <a:hlinkClick r:id="rId4"/>
              </a:rPr>
              <a:t>www.immunize-utah.org</a:t>
            </a:r>
            <a:endParaRPr lang="en-US" sz="1800" b="1" dirty="0" smtClean="0">
              <a:latin typeface="Arial" pitchFamily="34" charset="0"/>
              <a:cs typeface="Arial" pitchFamily="34" charset="0"/>
            </a:endParaRPr>
          </a:p>
          <a:p>
            <a:pPr algn="ctr">
              <a:lnSpc>
                <a:spcPct val="80000"/>
              </a:lnSpc>
              <a:buFont typeface="Arial" charset="0"/>
              <a:buNone/>
            </a:pPr>
            <a:endParaRPr lang="en-US" sz="1800" b="1" dirty="0" smtClean="0">
              <a:latin typeface="Arial" pitchFamily="34" charset="0"/>
              <a:cs typeface="Arial" pitchFamily="34" charset="0"/>
            </a:endParaRPr>
          </a:p>
          <a:p>
            <a:pPr algn="ctr">
              <a:lnSpc>
                <a:spcPct val="80000"/>
              </a:lnSpc>
              <a:buFont typeface="Arial" charset="0"/>
              <a:buNone/>
            </a:pPr>
            <a:r>
              <a:rPr lang="en-US" sz="1800" b="1" dirty="0" smtClean="0">
                <a:solidFill>
                  <a:srgbClr val="FFE6B3"/>
                </a:solidFill>
                <a:latin typeface="Arial" pitchFamily="34" charset="0"/>
                <a:cs typeface="Arial" pitchFamily="34" charset="0"/>
              </a:rPr>
              <a:t>Centers for Disease Control and Prevention (CDC)</a:t>
            </a:r>
          </a:p>
          <a:p>
            <a:pPr algn="ctr">
              <a:lnSpc>
                <a:spcPct val="80000"/>
              </a:lnSpc>
              <a:buFont typeface="Arial" charset="0"/>
              <a:buNone/>
            </a:pPr>
            <a:r>
              <a:rPr lang="en-US" sz="1800" b="1" dirty="0" smtClean="0">
                <a:solidFill>
                  <a:srgbClr val="FFE6B3"/>
                </a:solidFill>
                <a:latin typeface="Arial" pitchFamily="34" charset="0"/>
                <a:cs typeface="Arial" pitchFamily="34" charset="0"/>
                <a:hlinkClick r:id="rId5"/>
              </a:rPr>
              <a:t>http://www.cdc.gov/</a:t>
            </a:r>
            <a:r>
              <a:rPr lang="en-US" sz="1800" b="1" dirty="0" smtClean="0">
                <a:solidFill>
                  <a:schemeClr val="hlink"/>
                </a:solidFill>
                <a:latin typeface="Arial" pitchFamily="34" charset="0"/>
                <a:cs typeface="Arial" pitchFamily="34" charset="0"/>
              </a:rPr>
              <a:t>vaccines</a:t>
            </a:r>
            <a:r>
              <a:rPr lang="en-US" sz="1800" b="1" dirty="0" smtClean="0">
                <a:solidFill>
                  <a:srgbClr val="FFE6B3"/>
                </a:solidFill>
                <a:latin typeface="Arial" pitchFamily="34" charset="0"/>
                <a:cs typeface="Arial" pitchFamily="34" charset="0"/>
              </a:rPr>
              <a:t> </a:t>
            </a:r>
          </a:p>
          <a:p>
            <a:pPr>
              <a:lnSpc>
                <a:spcPct val="80000"/>
              </a:lnSpc>
              <a:buFont typeface="Arial" charset="0"/>
              <a:buNone/>
            </a:pPr>
            <a:r>
              <a:rPr lang="en-US" sz="1800" dirty="0" smtClean="0">
                <a:solidFill>
                  <a:srgbClr val="FFE6B3"/>
                </a:solidFill>
                <a:latin typeface="Arial" pitchFamily="34" charset="0"/>
                <a:cs typeface="Arial" pitchFamily="34" charset="0"/>
              </a:rPr>
              <a:t>   </a:t>
            </a:r>
          </a:p>
          <a:p>
            <a:pPr>
              <a:lnSpc>
                <a:spcPct val="90000"/>
              </a:lnSpc>
              <a:defRPr/>
            </a:pPr>
            <a:endParaRPr lang="en-US" b="1" dirty="0" smtClean="0">
              <a:effectLst>
                <a:outerShdw blurRad="38100" dist="38100" dir="2700000" algn="tl">
                  <a:srgbClr val="000000"/>
                </a:outerShdw>
              </a:effectLst>
              <a:latin typeface="Arial" charset="0"/>
            </a:endParaRPr>
          </a:p>
          <a:p>
            <a:pPr>
              <a:lnSpc>
                <a:spcPct val="90000"/>
              </a:lnSpc>
              <a:buFontTx/>
              <a:buNone/>
              <a:defRPr/>
            </a:pPr>
            <a:r>
              <a:rPr lang="en-US" b="1" dirty="0" smtClean="0">
                <a:effectLst>
                  <a:outerShdw blurRad="38100" dist="38100" dir="2700000" algn="tl">
                    <a:srgbClr val="000000"/>
                  </a:outerShdw>
                </a:effectLst>
                <a:latin typeface="Arial" charset="0"/>
              </a:rPr>
              <a:t>	</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3" name="Rectangle 5"/>
          <p:cNvSpPr>
            <a:spLocks noGrp="1" noChangeArrowheads="1"/>
          </p:cNvSpPr>
          <p:nvPr>
            <p:ph type="body" idx="1"/>
          </p:nvPr>
        </p:nvSpPr>
        <p:spPr>
          <a:xfrm>
            <a:off x="2362200" y="1981200"/>
            <a:ext cx="6248400" cy="4876800"/>
          </a:xfrm>
        </p:spPr>
        <p:txBody>
          <a:bodyPr/>
          <a:lstStyle/>
          <a:p>
            <a:pPr>
              <a:buFontTx/>
              <a:buNone/>
              <a:defRPr/>
            </a:pPr>
            <a:r>
              <a:rPr lang="en-US" sz="1800" b="1" dirty="0" smtClean="0">
                <a:effectLst>
                  <a:outerShdw blurRad="38100" dist="38100" dir="2700000" algn="tl">
                    <a:srgbClr val="000000"/>
                  </a:outerShdw>
                </a:effectLst>
                <a:latin typeface="Arial" charset="0"/>
              </a:rPr>
              <a:t>The following students are required to show proof of immunization upon enrollment:</a:t>
            </a:r>
          </a:p>
          <a:p>
            <a:pPr>
              <a:buFontTx/>
              <a:buNone/>
              <a:defRPr/>
            </a:pPr>
            <a:endParaRPr lang="en-US" sz="1800" b="1" dirty="0" smtClean="0">
              <a:effectLst>
                <a:outerShdw blurRad="38100" dist="38100" dir="2700000" algn="tl">
                  <a:srgbClr val="000000"/>
                </a:outerShdw>
              </a:effectLst>
              <a:latin typeface="Arial" charset="0"/>
            </a:endParaRPr>
          </a:p>
          <a:p>
            <a:pPr lvl="1">
              <a:defRPr/>
            </a:pPr>
            <a:r>
              <a:rPr lang="en-US" sz="1800" b="1" dirty="0" smtClean="0">
                <a:effectLst>
                  <a:outerShdw blurRad="38100" dist="38100" dir="2700000" algn="tl">
                    <a:srgbClr val="000000"/>
                  </a:outerShdw>
                </a:effectLst>
                <a:latin typeface="Arial" charset="0"/>
              </a:rPr>
              <a:t>Students attending public, private, and parochial schools. kindergarten, elementary, or secondary school through grade 12.</a:t>
            </a:r>
          </a:p>
          <a:p>
            <a:pPr lvl="1">
              <a:defRPr/>
            </a:pPr>
            <a:r>
              <a:rPr lang="en-US" sz="1800" b="1" dirty="0" smtClean="0">
                <a:effectLst>
                  <a:outerShdw blurRad="38100" dist="38100" dir="2700000" algn="tl">
                    <a:srgbClr val="000000"/>
                  </a:outerShdw>
                </a:effectLst>
                <a:latin typeface="Arial" charset="0"/>
              </a:rPr>
              <a:t>Students attending licensed day care center, child care facility, family home-care, or Head Start program</a:t>
            </a:r>
          </a:p>
          <a:p>
            <a:pPr lvl="1">
              <a:defRPr/>
            </a:pPr>
            <a:r>
              <a:rPr lang="en-US" sz="1800" b="1" dirty="0" smtClean="0">
                <a:effectLst>
                  <a:outerShdw blurRad="38100" dist="38100" dir="2700000" algn="tl">
                    <a:srgbClr val="000000"/>
                  </a:outerShdw>
                </a:effectLst>
                <a:latin typeface="Arial" charset="0"/>
              </a:rPr>
              <a:t>It establishes required doses and frequency of vaccine administration; reporting of statistical data; and time periods for conditional enrollment.</a:t>
            </a:r>
            <a:r>
              <a:rPr lang="en-US" sz="1800" b="1" dirty="0" smtClean="0">
                <a:effectLst>
                  <a:outerShdw blurRad="38100" dist="38100" dir="2700000" algn="tl">
                    <a:srgbClr val="000000"/>
                  </a:outerShdw>
                </a:effectLst>
              </a:rPr>
              <a:t> </a:t>
            </a:r>
          </a:p>
          <a:p>
            <a:pPr lvl="1">
              <a:buNone/>
              <a:defRPr/>
            </a:pPr>
            <a:r>
              <a:rPr lang="en-US" sz="1800" b="1" dirty="0" smtClean="0">
                <a:effectLst>
                  <a:outerShdw blurRad="38100" dist="38100" dir="2700000" algn="tl">
                    <a:srgbClr val="000000"/>
                  </a:outerShdw>
                </a:effectLst>
                <a:latin typeface="Arial" charset="0"/>
              </a:rPr>
              <a:t>			           </a:t>
            </a:r>
            <a:r>
              <a:rPr lang="en-US" sz="1600" b="1" dirty="0" smtClean="0">
                <a:effectLst>
                  <a:outerShdw blurRad="38100" dist="38100" dir="2700000" algn="tl">
                    <a:srgbClr val="000000"/>
                  </a:outerShdw>
                </a:effectLst>
                <a:latin typeface="Arial" charset="0"/>
              </a:rPr>
              <a:t>Utah Statutory Code 53A-11-301</a:t>
            </a:r>
          </a:p>
          <a:p>
            <a:pPr lvl="1">
              <a:defRPr/>
            </a:pPr>
            <a:endParaRPr lang="en-US" sz="1800" b="1" dirty="0" smtClean="0">
              <a:effectLst>
                <a:outerShdw blurRad="38100" dist="38100" dir="2700000" algn="tl">
                  <a:srgbClr val="000000"/>
                </a:outerShdw>
              </a:effectLst>
              <a:latin typeface="Arial" charset="0"/>
            </a:endParaRPr>
          </a:p>
          <a:p>
            <a:pPr lvl="1">
              <a:buNone/>
              <a:defRPr/>
            </a:pPr>
            <a:endParaRPr lang="en-US" sz="1800" b="1" dirty="0" smtClean="0">
              <a:effectLst>
                <a:outerShdw blurRad="38100" dist="38100" dir="2700000" algn="tl">
                  <a:srgbClr val="000000"/>
                </a:outerShdw>
              </a:effectLst>
              <a:latin typeface="Arial" charset="0"/>
            </a:endParaRPr>
          </a:p>
          <a:p>
            <a:pPr lvl="1">
              <a:buNone/>
              <a:defRPr/>
            </a:pPr>
            <a:endParaRPr lang="en-US" sz="1800" b="1" dirty="0" smtClean="0">
              <a:effectLst>
                <a:outerShdw blurRad="38100" dist="38100" dir="2700000" algn="tl">
                  <a:srgbClr val="000000"/>
                </a:outerShdw>
              </a:effectLst>
              <a:latin typeface="Arial" charset="0"/>
            </a:endParaRPr>
          </a:p>
          <a:p>
            <a:pPr lvl="1">
              <a:buNone/>
              <a:defRPr/>
            </a:pPr>
            <a:r>
              <a:rPr lang="en-US" sz="1800" b="1" dirty="0" smtClean="0">
                <a:effectLst>
                  <a:outerShdw blurRad="38100" dist="38100" dir="2700000" algn="tl">
                    <a:srgbClr val="000000"/>
                  </a:outerShdw>
                </a:effectLst>
                <a:latin typeface="Arial" charset="0"/>
              </a:rPr>
              <a:t>					</a:t>
            </a:r>
          </a:p>
          <a:p>
            <a:pPr lvl="1">
              <a:buNone/>
              <a:defRPr/>
            </a:pPr>
            <a:r>
              <a:rPr lang="en-US" sz="1800" b="1" dirty="0" smtClean="0">
                <a:effectLst>
                  <a:outerShdw blurRad="38100" dist="38100" dir="2700000" algn="tl">
                    <a:srgbClr val="000000"/>
                  </a:outerShdw>
                </a:effectLst>
                <a:latin typeface="Arial" charset="0"/>
              </a:rPr>
              <a:t>                            </a:t>
            </a:r>
            <a:endParaRPr lang="en-US" sz="1800" dirty="0" smtClean="0"/>
          </a:p>
          <a:p>
            <a:pPr lvl="1">
              <a:buNone/>
              <a:defRPr/>
            </a:pPr>
            <a:endParaRPr lang="en-US" sz="1800" b="1" dirty="0" smtClean="0">
              <a:effectLst>
                <a:outerShdw blurRad="38100" dist="38100" dir="2700000" algn="tl">
                  <a:srgbClr val="000000"/>
                </a:outerShdw>
              </a:effectLst>
              <a:latin typeface="Arial" charset="0"/>
            </a:endParaRPr>
          </a:p>
          <a:p>
            <a:pPr lvl="2">
              <a:buFontTx/>
              <a:buNone/>
              <a:defRPr/>
            </a:pPr>
            <a:r>
              <a:rPr lang="en-US" b="1" dirty="0" smtClean="0">
                <a:effectLst>
                  <a:outerShdw blurRad="38100" dist="38100" dir="2700000" algn="tl">
                    <a:srgbClr val="000000"/>
                  </a:outerShdw>
                </a:effectLst>
              </a:rPr>
              <a:t>	    	</a:t>
            </a:r>
            <a:endParaRPr lang="en-US" sz="1800" b="1" dirty="0" smtClean="0">
              <a:effectLst>
                <a:outerShdw blurRad="38100" dist="38100" dir="2700000" algn="tl">
                  <a:srgbClr val="000000"/>
                </a:outerShdw>
              </a:effectLst>
              <a:latin typeface="Arial" charset="0"/>
            </a:endParaRPr>
          </a:p>
        </p:txBody>
      </p:sp>
      <p:sp>
        <p:nvSpPr>
          <p:cNvPr id="150534" name="Rectangle 6"/>
          <p:cNvSpPr>
            <a:spLocks noGrp="1" noChangeArrowheads="1"/>
          </p:cNvSpPr>
          <p:nvPr>
            <p:ph type="title"/>
          </p:nvPr>
        </p:nvSpPr>
        <p:spPr/>
        <p:txBody>
          <a:bodyPr/>
          <a:lstStyle/>
          <a:p>
            <a:pPr>
              <a:defRPr/>
            </a:pPr>
            <a:r>
              <a:rPr lang="en-US" sz="4000" b="1" dirty="0" smtClean="0">
                <a:solidFill>
                  <a:srgbClr val="FFFF66"/>
                </a:solidFill>
                <a:effectLst>
                  <a:outerShdw blurRad="38100" dist="38100" dir="2700000" algn="tl">
                    <a:srgbClr val="000000"/>
                  </a:outerShdw>
                </a:effectLst>
                <a:latin typeface="Comic Sans MS" pitchFamily="66" charset="0"/>
              </a:rPr>
              <a:t>Who does the law apply to?</a:t>
            </a:r>
          </a:p>
        </p:txBody>
      </p:sp>
      <p:pic>
        <p:nvPicPr>
          <p:cNvPr id="11268" name="Picture 7" descr="mp00066_"/>
          <p:cNvPicPr>
            <a:picLocks noChangeAspect="1" noChangeArrowheads="1"/>
          </p:cNvPicPr>
          <p:nvPr/>
        </p:nvPicPr>
        <p:blipFill>
          <a:blip r:embed="rId3" cstate="print"/>
          <a:srcRect/>
          <a:stretch>
            <a:fillRect/>
          </a:stretch>
        </p:blipFill>
        <p:spPr bwMode="auto">
          <a:xfrm>
            <a:off x="533400" y="2590800"/>
            <a:ext cx="1790700" cy="2286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latin typeface="Comic Sans MS" pitchFamily="66" charset="0"/>
              </a:rPr>
              <a:t>Why Immunize?</a:t>
            </a:r>
            <a:endParaRPr lang="en-US" b="1" dirty="0">
              <a:solidFill>
                <a:srgbClr val="FFFF0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685800" y="1600200"/>
            <a:ext cx="8229600" cy="4953000"/>
          </a:xfrm>
        </p:spPr>
        <p:txBody>
          <a:bodyPr/>
          <a:lstStyle/>
          <a:p>
            <a:endParaRPr lang="en-US" sz="2000" dirty="0" smtClean="0">
              <a:latin typeface="Arial" pitchFamily="34" charset="0"/>
              <a:cs typeface="Arial" pitchFamily="34" charset="0"/>
            </a:endParaRPr>
          </a:p>
          <a:p>
            <a:r>
              <a:rPr lang="en-US" sz="1800" dirty="0" smtClean="0">
                <a:latin typeface="Arial" pitchFamily="34" charset="0"/>
                <a:cs typeface="Arial" pitchFamily="34" charset="0"/>
              </a:rPr>
              <a:t>Anytime we bring children to a group setting, there is the risk of spreading infectious diseases.</a:t>
            </a:r>
          </a:p>
          <a:p>
            <a:pPr>
              <a:buNone/>
            </a:pPr>
            <a:endParaRPr lang="en-US" sz="1800" dirty="0" smtClean="0"/>
          </a:p>
          <a:p>
            <a:r>
              <a:rPr lang="en-US" sz="1800" dirty="0" smtClean="0">
                <a:latin typeface="Arial" pitchFamily="34" charset="0"/>
                <a:cs typeface="Arial" pitchFamily="34" charset="0"/>
              </a:rPr>
              <a:t>To prevent/reduce common diseases like chickenpox and measles,  which also protects you from weeks of absent children as it spreads from one child to another.</a:t>
            </a:r>
          </a:p>
          <a:p>
            <a:pPr marL="0" indent="0">
              <a:buNone/>
            </a:pPr>
            <a:endParaRPr lang="en-US" sz="1800" dirty="0" smtClean="0">
              <a:latin typeface="Arial" pitchFamily="34" charset="0"/>
              <a:cs typeface="Arial" pitchFamily="34" charset="0"/>
            </a:endParaRPr>
          </a:p>
          <a:p>
            <a:r>
              <a:rPr lang="en-US" sz="1800" dirty="0"/>
              <a:t>Vaccinations have prevented an estimated 322 million illnesses, 21 million hospitalizations and 732,000 deaths for Americans born between 1994 and 2013, according to the U.S. Centers for Disease Control and Prevention. Communicable diseases that previously afflicted the population are now largely a distant memory due to the development of vaccines.</a:t>
            </a:r>
            <a:endParaRPr lang="en-US" sz="1800" dirty="0" smtClean="0">
              <a:latin typeface="Arial" pitchFamily="34" charset="0"/>
              <a:cs typeface="Arial" pitchFamily="34" charset="0"/>
            </a:endParaRPr>
          </a:p>
          <a:p>
            <a:pPr>
              <a:buNone/>
            </a:pPr>
            <a:endParaRPr lang="en-US" sz="1800" dirty="0" smtClean="0"/>
          </a:p>
          <a:p>
            <a:r>
              <a:rPr lang="en-US" sz="1800" dirty="0" smtClean="0">
                <a:latin typeface="Arial" pitchFamily="34" charset="0"/>
                <a:cs typeface="Arial" pitchFamily="34" charset="0"/>
              </a:rPr>
              <a:t>To prevent/reduce infections that are common in other parts of the world (disease is only a plane ride away).</a:t>
            </a:r>
          </a:p>
          <a:p>
            <a:endParaRPr lang="en-US" sz="2000" dirty="0">
              <a:latin typeface="Arial" pitchFamily="34" charset="0"/>
              <a:cs typeface="Arial" pitchFamily="34" charset="0"/>
            </a:endParaRPr>
          </a:p>
        </p:txBody>
      </p:sp>
    </p:spTree>
    <p:extLst>
      <p:ext uri="{BB962C8B-B14F-4D97-AF65-F5344CB8AC3E}">
        <p14:creationId xmlns:p14="http://schemas.microsoft.com/office/powerpoint/2010/main" val="1601303005"/>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defRPr/>
            </a:pPr>
            <a:r>
              <a:rPr lang="en-US" sz="3000" b="1" dirty="0" smtClean="0">
                <a:solidFill>
                  <a:srgbClr val="FFFF66"/>
                </a:solidFill>
                <a:effectLst>
                  <a:outerShdw blurRad="38100" dist="38100" dir="2700000" algn="tl">
                    <a:srgbClr val="000000"/>
                  </a:outerShdw>
                </a:effectLst>
                <a:latin typeface="Comic Sans MS" pitchFamily="66" charset="0"/>
              </a:rPr>
              <a:t>A Word on Immunization Exemptions...</a:t>
            </a:r>
            <a:endParaRPr lang="en-US" sz="3000" dirty="0" smtClean="0">
              <a:solidFill>
                <a:srgbClr val="FFFF66"/>
              </a:solidFill>
            </a:endParaRPr>
          </a:p>
        </p:txBody>
      </p:sp>
      <p:sp>
        <p:nvSpPr>
          <p:cNvPr id="154627" name="Rectangle 3"/>
          <p:cNvSpPr>
            <a:spLocks noGrp="1" noChangeArrowheads="1"/>
          </p:cNvSpPr>
          <p:nvPr>
            <p:ph type="body" sz="half" idx="2"/>
          </p:nvPr>
        </p:nvSpPr>
        <p:spPr>
          <a:xfrm>
            <a:off x="2667000" y="1981200"/>
            <a:ext cx="5791200" cy="4419600"/>
          </a:xfrm>
        </p:spPr>
        <p:txBody>
          <a:bodyPr/>
          <a:lstStyle/>
          <a:p>
            <a:pPr>
              <a:defRPr/>
            </a:pPr>
            <a:r>
              <a:rPr lang="en-US" sz="2400" b="1" dirty="0" smtClean="0">
                <a:latin typeface="Arial" pitchFamily="34" charset="0"/>
                <a:cs typeface="Arial" pitchFamily="34" charset="0"/>
              </a:rPr>
              <a:t>The Utah Immunization Rule for Students (R396-100) allows for three types of exemptions:</a:t>
            </a:r>
          </a:p>
          <a:p>
            <a:pPr>
              <a:buNone/>
              <a:defRPr/>
            </a:pPr>
            <a:endParaRPr lang="en-US" sz="2400" b="1" dirty="0" smtClean="0">
              <a:latin typeface="Arial" pitchFamily="34" charset="0"/>
              <a:cs typeface="Arial" pitchFamily="34" charset="0"/>
            </a:endParaRPr>
          </a:p>
          <a:p>
            <a:pPr lvl="1">
              <a:defRPr/>
            </a:pPr>
            <a:r>
              <a:rPr lang="en-US" sz="2400" b="1" dirty="0" smtClean="0">
                <a:effectLst>
                  <a:outerShdw blurRad="38100" dist="38100" dir="2700000" algn="tl">
                    <a:srgbClr val="000000"/>
                  </a:outerShdw>
                </a:effectLst>
                <a:latin typeface="Arial" pitchFamily="34" charset="0"/>
                <a:cs typeface="Arial" pitchFamily="34" charset="0"/>
              </a:rPr>
              <a:t>Medical  </a:t>
            </a:r>
          </a:p>
          <a:p>
            <a:pPr lvl="1">
              <a:defRPr/>
            </a:pPr>
            <a:r>
              <a:rPr lang="en-US" sz="2400" b="1" dirty="0" smtClean="0">
                <a:effectLst>
                  <a:outerShdw blurRad="38100" dist="38100" dir="2700000" algn="tl">
                    <a:srgbClr val="000000"/>
                  </a:outerShdw>
                </a:effectLst>
                <a:latin typeface="Arial" pitchFamily="34" charset="0"/>
                <a:cs typeface="Arial" pitchFamily="34" charset="0"/>
              </a:rPr>
              <a:t>Personal</a:t>
            </a:r>
          </a:p>
          <a:p>
            <a:pPr lvl="1">
              <a:defRPr/>
            </a:pPr>
            <a:r>
              <a:rPr lang="en-US" sz="2400" b="1" dirty="0" smtClean="0">
                <a:effectLst>
                  <a:outerShdw blurRad="38100" dist="38100" dir="2700000" algn="tl">
                    <a:srgbClr val="000000"/>
                  </a:outerShdw>
                </a:effectLst>
                <a:latin typeface="Arial" pitchFamily="34" charset="0"/>
                <a:cs typeface="Arial" pitchFamily="34" charset="0"/>
              </a:rPr>
              <a:t>Religious</a:t>
            </a:r>
          </a:p>
          <a:p>
            <a:pPr lvl="1">
              <a:defRPr/>
            </a:pPr>
            <a:endParaRPr lang="en-US" sz="1800" b="1" dirty="0" smtClean="0">
              <a:effectLst>
                <a:outerShdw blurRad="38100" dist="38100" dir="2700000" algn="tl">
                  <a:srgbClr val="000000"/>
                </a:outerShdw>
              </a:effectLst>
              <a:latin typeface="Arial" charset="0"/>
            </a:endParaRPr>
          </a:p>
          <a:p>
            <a:pPr lvl="1">
              <a:buNone/>
              <a:defRPr/>
            </a:pPr>
            <a:endParaRPr lang="en-US" sz="1800" b="1" dirty="0" smtClean="0">
              <a:effectLst>
                <a:outerShdw blurRad="38100" dist="38100" dir="2700000" algn="tl">
                  <a:srgbClr val="000000"/>
                </a:outerShdw>
              </a:effectLst>
              <a:latin typeface="Arial" charset="0"/>
            </a:endParaRPr>
          </a:p>
          <a:p>
            <a:pPr lvl="1">
              <a:buNone/>
              <a:defRPr/>
            </a:pPr>
            <a:r>
              <a:rPr lang="en-US" sz="1800" b="1" dirty="0" smtClean="0">
                <a:effectLst>
                  <a:outerShdw blurRad="38100" dist="38100" dir="2700000" algn="tl">
                    <a:srgbClr val="000000"/>
                  </a:outerShdw>
                </a:effectLst>
                <a:latin typeface="Arial" charset="0"/>
              </a:rPr>
              <a:t>					</a:t>
            </a:r>
            <a:r>
              <a:rPr lang="en-US" sz="2000" b="1" dirty="0" smtClean="0">
                <a:effectLst>
                  <a:outerShdw blurRad="38100" dist="38100" dir="2700000" algn="tl">
                    <a:srgbClr val="000000"/>
                  </a:outerShdw>
                </a:effectLst>
                <a:latin typeface="Arial" charset="0"/>
              </a:rPr>
              <a:t> R396-100-5</a:t>
            </a:r>
          </a:p>
          <a:p>
            <a:pPr lvl="1">
              <a:buNone/>
              <a:defRPr/>
            </a:pPr>
            <a:endParaRPr lang="en-US" sz="3200" b="1" dirty="0" smtClean="0">
              <a:effectLst>
                <a:outerShdw blurRad="38100" dist="38100" dir="2700000" algn="tl">
                  <a:srgbClr val="000000"/>
                </a:outerShdw>
              </a:effectLst>
              <a:latin typeface="Arial" charset="0"/>
            </a:endParaRPr>
          </a:p>
          <a:p>
            <a:pPr lvl="1">
              <a:buNone/>
              <a:defRPr/>
            </a:pPr>
            <a:r>
              <a:rPr lang="en-US" sz="3200" b="1" dirty="0" smtClean="0">
                <a:effectLst>
                  <a:outerShdw blurRad="38100" dist="38100" dir="2700000" algn="tl">
                    <a:srgbClr val="000000"/>
                  </a:outerShdw>
                </a:effectLst>
                <a:latin typeface="Arial" charset="0"/>
              </a:rPr>
              <a:t>					</a:t>
            </a:r>
            <a:endParaRPr lang="en-US" b="1" dirty="0" smtClean="0">
              <a:effectLst>
                <a:outerShdw blurRad="38100" dist="38100" dir="2700000" algn="tl">
                  <a:srgbClr val="000000"/>
                </a:outerShdw>
              </a:effectLst>
              <a:latin typeface="Arial" charset="0"/>
            </a:endParaRPr>
          </a:p>
          <a:p>
            <a:pPr lvl="1">
              <a:buNone/>
              <a:defRPr/>
            </a:pPr>
            <a:r>
              <a:rPr lang="en-US" sz="3200" b="1" dirty="0" smtClean="0">
                <a:effectLst>
                  <a:outerShdw blurRad="38100" dist="38100" dir="2700000" algn="tl">
                    <a:srgbClr val="000000"/>
                  </a:outerShdw>
                </a:effectLst>
                <a:latin typeface="Arial" charset="0"/>
              </a:rPr>
              <a:t>                     </a:t>
            </a:r>
          </a:p>
        </p:txBody>
      </p:sp>
      <p:graphicFrame>
        <p:nvGraphicFramePr>
          <p:cNvPr id="1026" name="Object 4"/>
          <p:cNvGraphicFramePr>
            <a:graphicFrameLocks noGrp="1" noChangeAspect="1"/>
          </p:cNvGraphicFramePr>
          <p:nvPr>
            <p:ph type="clipArt" sz="half" idx="1"/>
          </p:nvPr>
        </p:nvGraphicFramePr>
        <p:xfrm>
          <a:off x="609600" y="2743200"/>
          <a:ext cx="1828800" cy="1778000"/>
        </p:xfrm>
        <a:graphic>
          <a:graphicData uri="http://schemas.openxmlformats.org/presentationml/2006/ole">
            <mc:AlternateContent xmlns:mc="http://schemas.openxmlformats.org/markup-compatibility/2006">
              <mc:Choice xmlns:v="urn:schemas-microsoft-com:vml" Requires="v">
                <p:oleObj spid="_x0000_s1132" name="Clip" r:id="rId4" imgW="685800" imgH="666720" progId="">
                  <p:embed/>
                </p:oleObj>
              </mc:Choice>
              <mc:Fallback>
                <p:oleObj name="Clip" r:id="rId4" imgW="685800" imgH="6667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743200"/>
                        <a:ext cx="1828800" cy="177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defRPr/>
            </a:pPr>
            <a:r>
              <a:rPr lang="en-US" b="1" dirty="0" smtClean="0">
                <a:solidFill>
                  <a:srgbClr val="FFFF66"/>
                </a:solidFill>
                <a:effectLst>
                  <a:outerShdw blurRad="38100" dist="38100" dir="2700000" algn="tl">
                    <a:srgbClr val="000000"/>
                  </a:outerShdw>
                </a:effectLst>
                <a:latin typeface="Comic Sans MS" pitchFamily="66" charset="0"/>
              </a:rPr>
              <a:t>Claiming an Exemption</a:t>
            </a:r>
            <a:endParaRPr lang="en-US" dirty="0" smtClean="0">
              <a:solidFill>
                <a:srgbClr val="FFFF66"/>
              </a:solidFill>
            </a:endParaRPr>
          </a:p>
        </p:txBody>
      </p:sp>
      <p:sp>
        <p:nvSpPr>
          <p:cNvPr id="154627" name="Rectangle 3"/>
          <p:cNvSpPr>
            <a:spLocks noGrp="1" noChangeArrowheads="1"/>
          </p:cNvSpPr>
          <p:nvPr>
            <p:ph type="body" sz="half" idx="2"/>
          </p:nvPr>
        </p:nvSpPr>
        <p:spPr>
          <a:xfrm>
            <a:off x="533400" y="1752600"/>
            <a:ext cx="8382000" cy="4648200"/>
          </a:xfrm>
        </p:spPr>
        <p:txBody>
          <a:bodyPr/>
          <a:lstStyle/>
          <a:p>
            <a:pPr>
              <a:defRPr/>
            </a:pPr>
            <a:r>
              <a:rPr lang="en-US" sz="2400" b="1" dirty="0" smtClean="0">
                <a:effectLst>
                  <a:outerShdw blurRad="38100" dist="38100" dir="2700000" algn="tl">
                    <a:srgbClr val="000000">
                      <a:alpha val="43137"/>
                    </a:srgbClr>
                  </a:outerShdw>
                </a:effectLst>
                <a:latin typeface="Arial" pitchFamily="34" charset="0"/>
                <a:cs typeface="Arial" pitchFamily="34" charset="0"/>
              </a:rPr>
              <a:t>A parent may claim an exemption to an immunization for medical, religious, or personal reasons, as allowed by Section 53A-11-302 of the Utah Statutory Code.</a:t>
            </a:r>
          </a:p>
          <a:p>
            <a:pPr>
              <a:defRPr/>
            </a:pPr>
            <a:r>
              <a:rPr lang="en-US" sz="2400" b="1" dirty="0" smtClean="0">
                <a:effectLst>
                  <a:outerShdw blurRad="38100" dist="38100" dir="2700000" algn="tl">
                    <a:srgbClr val="000000"/>
                  </a:outerShdw>
                </a:effectLst>
                <a:latin typeface="Arial" pitchFamily="34" charset="0"/>
                <a:cs typeface="Arial" pitchFamily="34" charset="0"/>
              </a:rPr>
              <a:t>Each exemption claimed must be documented on the exemption form provided by the Utah Department of Health Immunization Program.</a:t>
            </a:r>
          </a:p>
          <a:p>
            <a:pPr>
              <a:defRPr/>
            </a:pPr>
            <a:r>
              <a:rPr lang="en-US" sz="2400" b="1" dirty="0" smtClean="0">
                <a:effectLst>
                  <a:outerShdw blurRad="38100" dist="38100" dir="2700000" algn="tl">
                    <a:srgbClr val="000000"/>
                  </a:outerShdw>
                </a:effectLst>
                <a:latin typeface="Arial" pitchFamily="34" charset="0"/>
                <a:cs typeface="Arial" pitchFamily="34" charset="0"/>
              </a:rPr>
              <a:t>Personal and religious exemption forms may be obtained from local health departments.  Medical exemption forms may be obtained from health care providers.</a:t>
            </a:r>
          </a:p>
          <a:p>
            <a:pPr>
              <a:defRPr/>
            </a:pPr>
            <a:r>
              <a:rPr lang="en-US" sz="2400" b="1" dirty="0" smtClean="0">
                <a:effectLst>
                  <a:outerShdw blurRad="38100" dist="38100" dir="2700000" algn="tl">
                    <a:srgbClr val="000000"/>
                  </a:outerShdw>
                </a:effectLst>
                <a:latin typeface="Arial" pitchFamily="34" charset="0"/>
                <a:cs typeface="Arial" pitchFamily="34" charset="0"/>
              </a:rPr>
              <a:t>Schools must attach the exemption form to the Pink Card and place in the student file.</a:t>
            </a:r>
          </a:p>
          <a:p>
            <a:pPr>
              <a:defRPr/>
            </a:pPr>
            <a:endParaRPr lang="en-US" sz="3200" b="1" dirty="0" smtClean="0">
              <a:effectLst>
                <a:outerShdw blurRad="38100" dist="38100" dir="2700000" algn="tl">
                  <a:srgbClr val="000000"/>
                </a:outerShdw>
              </a:effectLst>
              <a:latin typeface="Arial" charset="0"/>
            </a:endParaRPr>
          </a:p>
          <a:p>
            <a:pPr lvl="1">
              <a:buNone/>
              <a:defRPr/>
            </a:pPr>
            <a:endParaRPr lang="en-US" sz="3200" b="1" dirty="0" smtClean="0">
              <a:effectLst>
                <a:outerShdw blurRad="38100" dist="38100" dir="2700000" algn="tl">
                  <a:srgbClr val="000000"/>
                </a:outerShdw>
              </a:effectLst>
              <a:latin typeface="Arial" charset="0"/>
            </a:endParaRPr>
          </a:p>
          <a:p>
            <a:pPr lvl="1">
              <a:buNone/>
              <a:defRPr/>
            </a:pPr>
            <a:r>
              <a:rPr lang="en-US" sz="3200" b="1" dirty="0" smtClean="0">
                <a:effectLst>
                  <a:outerShdw blurRad="38100" dist="38100" dir="2700000" algn="tl">
                    <a:srgbClr val="000000"/>
                  </a:outerShdw>
                </a:effectLst>
                <a:latin typeface="Arial" charset="0"/>
              </a:rPr>
              <a:t>					</a:t>
            </a:r>
            <a:endParaRPr lang="en-US" b="1" dirty="0" smtClean="0">
              <a:effectLst>
                <a:outerShdw blurRad="38100" dist="38100" dir="2700000" algn="tl">
                  <a:srgbClr val="000000"/>
                </a:outerShdw>
              </a:effectLst>
              <a:latin typeface="Arial" charset="0"/>
            </a:endParaRPr>
          </a:p>
          <a:p>
            <a:pPr lvl="1">
              <a:buNone/>
              <a:defRPr/>
            </a:pPr>
            <a:r>
              <a:rPr lang="en-US" sz="3200" b="1" dirty="0" smtClean="0">
                <a:effectLst>
                  <a:outerShdw blurRad="38100" dist="38100" dir="2700000" algn="tl">
                    <a:srgbClr val="000000"/>
                  </a:outerShdw>
                </a:effectLst>
                <a:latin typeface="Arial" charset="0"/>
              </a:rPr>
              <a:t>                     </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defRPr/>
            </a:pPr>
            <a:r>
              <a:rPr lang="en-US" sz="2400" b="1" dirty="0" smtClean="0">
                <a:solidFill>
                  <a:srgbClr val="FFFF00"/>
                </a:solidFill>
                <a:effectLst>
                  <a:outerShdw blurRad="38100" dist="38100" dir="2700000" algn="tl">
                    <a:srgbClr val="000000">
                      <a:alpha val="43137"/>
                    </a:srgbClr>
                  </a:outerShdw>
                </a:effectLst>
                <a:latin typeface="Comic Sans MS" pitchFamily="66" charset="0"/>
              </a:rPr>
              <a:t>Exempted children MUST be excluded from school in the event of an outbreak</a:t>
            </a:r>
            <a:endParaRPr lang="en-US" sz="2400" dirty="0" smtClean="0">
              <a:solidFill>
                <a:srgbClr val="FFFF66"/>
              </a:solidFill>
            </a:endParaRPr>
          </a:p>
        </p:txBody>
      </p:sp>
      <p:sp>
        <p:nvSpPr>
          <p:cNvPr id="154627" name="Rectangle 3"/>
          <p:cNvSpPr>
            <a:spLocks noGrp="1" noChangeArrowheads="1"/>
          </p:cNvSpPr>
          <p:nvPr>
            <p:ph type="body" sz="half" idx="2"/>
          </p:nvPr>
        </p:nvSpPr>
        <p:spPr>
          <a:xfrm>
            <a:off x="533400" y="1752600"/>
            <a:ext cx="8382000" cy="4648200"/>
          </a:xfrm>
        </p:spPr>
        <p:txBody>
          <a:bodyPr/>
          <a:lstStyle/>
          <a:p>
            <a:pPr>
              <a:defRPr/>
            </a:pPr>
            <a:r>
              <a:rPr lang="en-US" sz="2400" b="1" dirty="0" smtClean="0">
                <a:latin typeface="Arial" charset="0"/>
              </a:rPr>
              <a:t>Children who are conditionally enrolled or those who have claimed an exemption and have not received the immunization for which there is an outbreak are to be encouraged to complete immunizations or are to be excluded from school.</a:t>
            </a:r>
          </a:p>
          <a:p>
            <a:pPr>
              <a:buNone/>
              <a:defRPr/>
            </a:pPr>
            <a:endParaRPr lang="en-US" sz="2400" b="1" dirty="0" smtClean="0">
              <a:latin typeface="Arial" charset="0"/>
            </a:endParaRPr>
          </a:p>
          <a:p>
            <a:pPr>
              <a:defRPr/>
            </a:pPr>
            <a:r>
              <a:rPr lang="en-US" sz="2400" b="1" dirty="0" smtClean="0">
                <a:latin typeface="Arial" charset="0"/>
              </a:rPr>
              <a:t>These children are at most risk for contracting a vaccine-preventable disease.</a:t>
            </a:r>
          </a:p>
          <a:p>
            <a:pPr lvl="1">
              <a:buNone/>
              <a:defRPr/>
            </a:pPr>
            <a:endParaRPr lang="en-US" sz="3200" b="1" dirty="0" smtClean="0">
              <a:effectLst>
                <a:outerShdw blurRad="38100" dist="38100" dir="2700000" algn="tl">
                  <a:srgbClr val="000000"/>
                </a:outerShdw>
              </a:effectLst>
              <a:latin typeface="Arial" charset="0"/>
            </a:endParaRPr>
          </a:p>
          <a:p>
            <a:pPr lvl="1">
              <a:buNone/>
              <a:defRPr/>
            </a:pPr>
            <a:r>
              <a:rPr lang="en-US" sz="3200" b="1" dirty="0" smtClean="0">
                <a:effectLst>
                  <a:outerShdw blurRad="38100" dist="38100" dir="2700000" algn="tl">
                    <a:srgbClr val="000000"/>
                  </a:outerShdw>
                </a:effectLst>
                <a:latin typeface="Arial" charset="0"/>
              </a:rPr>
              <a:t>					</a:t>
            </a:r>
            <a:endParaRPr lang="en-US" b="1" dirty="0" smtClean="0">
              <a:effectLst>
                <a:outerShdw blurRad="38100" dist="38100" dir="2700000" algn="tl">
                  <a:srgbClr val="000000"/>
                </a:outerShdw>
              </a:effectLst>
              <a:latin typeface="Arial" charset="0"/>
            </a:endParaRPr>
          </a:p>
          <a:p>
            <a:pPr lvl="1">
              <a:buNone/>
              <a:defRPr/>
            </a:pPr>
            <a:r>
              <a:rPr lang="en-US" sz="3200" b="1" dirty="0" smtClean="0">
                <a:effectLst>
                  <a:outerShdw blurRad="38100" dist="38100" dir="2700000" algn="tl">
                    <a:srgbClr val="000000"/>
                  </a:outerShdw>
                </a:effectLst>
                <a:latin typeface="Arial" charset="0"/>
              </a:rPr>
              <a:t>                     </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09600"/>
            <a:ext cx="8001000" cy="1143000"/>
          </a:xfrm>
        </p:spPr>
        <p:txBody>
          <a:bodyPr/>
          <a:lstStyle/>
          <a:p>
            <a:pPr>
              <a:defRPr/>
            </a:pPr>
            <a:r>
              <a:rPr lang="en-US" sz="2800" b="1" dirty="0" smtClean="0">
                <a:solidFill>
                  <a:srgbClr val="FFFF66"/>
                </a:solidFill>
                <a:effectLst>
                  <a:outerShdw blurRad="38100" dist="38100" dir="2700000" algn="tl">
                    <a:srgbClr val="000000"/>
                  </a:outerShdw>
                </a:effectLst>
                <a:latin typeface="Comic Sans MS" pitchFamily="66" charset="0"/>
              </a:rPr>
              <a:t>What immunizations </a:t>
            </a:r>
            <a:br>
              <a:rPr lang="en-US" sz="2800" b="1" dirty="0" smtClean="0">
                <a:solidFill>
                  <a:srgbClr val="FFFF66"/>
                </a:solidFill>
                <a:effectLst>
                  <a:outerShdw blurRad="38100" dist="38100" dir="2700000" algn="tl">
                    <a:srgbClr val="000000"/>
                  </a:outerShdw>
                </a:effectLst>
                <a:latin typeface="Comic Sans MS" pitchFamily="66" charset="0"/>
              </a:rPr>
            </a:br>
            <a:r>
              <a:rPr lang="en-US" sz="2800" b="1" dirty="0" smtClean="0">
                <a:solidFill>
                  <a:srgbClr val="FFFF66"/>
                </a:solidFill>
                <a:effectLst>
                  <a:outerShdw blurRad="38100" dist="38100" dir="2700000" algn="tl">
                    <a:srgbClr val="000000"/>
                  </a:outerShdw>
                </a:effectLst>
                <a:latin typeface="Comic Sans MS" pitchFamily="66" charset="0"/>
              </a:rPr>
              <a:t>are required for Kindergarten Entry?</a:t>
            </a:r>
            <a:endParaRPr lang="en-US" sz="2800" dirty="0" smtClean="0">
              <a:solidFill>
                <a:srgbClr val="FFFF66"/>
              </a:solidFill>
            </a:endParaRPr>
          </a:p>
        </p:txBody>
      </p:sp>
      <p:sp>
        <p:nvSpPr>
          <p:cNvPr id="4099" name="Rectangle 3"/>
          <p:cNvSpPr>
            <a:spLocks noGrp="1" noChangeArrowheads="1"/>
          </p:cNvSpPr>
          <p:nvPr>
            <p:ph type="body" idx="1"/>
          </p:nvPr>
        </p:nvSpPr>
        <p:spPr>
          <a:xfrm>
            <a:off x="638175" y="2014537"/>
            <a:ext cx="8153400" cy="4343400"/>
          </a:xfrm>
        </p:spPr>
        <p:txBody>
          <a:bodyPr/>
          <a:lstStyle/>
          <a:p>
            <a:pPr>
              <a:buFontTx/>
              <a:buNone/>
              <a:defRPr/>
            </a:pPr>
            <a:r>
              <a:rPr lang="en-US" sz="1800" b="1" dirty="0" smtClean="0">
                <a:latin typeface="Arial" pitchFamily="34" charset="0"/>
                <a:cs typeface="Arial" pitchFamily="34" charset="0"/>
              </a:rPr>
              <a:t>A student entering Kindergarten:</a:t>
            </a:r>
          </a:p>
          <a:p>
            <a:pPr>
              <a:buFontTx/>
              <a:buNone/>
              <a:defRPr/>
            </a:pPr>
            <a:endParaRPr lang="en-US" sz="1800" b="1" dirty="0" smtClean="0">
              <a:latin typeface="Arial" pitchFamily="34" charset="0"/>
              <a:cs typeface="Arial" pitchFamily="34" charset="0"/>
            </a:endParaRPr>
          </a:p>
          <a:p>
            <a:pPr>
              <a:defRPr/>
            </a:pPr>
            <a:r>
              <a:rPr lang="en-US" sz="1800" dirty="0" smtClean="0">
                <a:latin typeface="Arial" pitchFamily="34" charset="0"/>
                <a:cs typeface="Arial" pitchFamily="34" charset="0"/>
              </a:rPr>
              <a:t>5 </a:t>
            </a:r>
            <a:r>
              <a:rPr lang="en-US" sz="1800" dirty="0" err="1" smtClean="0">
                <a:latin typeface="Arial" pitchFamily="34" charset="0"/>
                <a:cs typeface="Arial" pitchFamily="34" charset="0"/>
              </a:rPr>
              <a:t>DTaP</a:t>
            </a:r>
            <a:r>
              <a:rPr lang="en-US" sz="1800" dirty="0" smtClean="0">
                <a:latin typeface="Arial" pitchFamily="34" charset="0"/>
                <a:cs typeface="Arial" pitchFamily="34" charset="0"/>
              </a:rPr>
              <a:t>/DT (4 doses of </a:t>
            </a:r>
            <a:r>
              <a:rPr lang="en-US" sz="1800" dirty="0" err="1" smtClean="0">
                <a:latin typeface="Arial" pitchFamily="34" charset="0"/>
                <a:cs typeface="Arial" pitchFamily="34" charset="0"/>
              </a:rPr>
              <a:t>DTaP</a:t>
            </a:r>
            <a:r>
              <a:rPr lang="en-US" sz="1800" dirty="0" smtClean="0">
                <a:latin typeface="Arial" pitchFamily="34" charset="0"/>
                <a:cs typeface="Arial" pitchFamily="34" charset="0"/>
              </a:rPr>
              <a:t>, if 4</a:t>
            </a:r>
            <a:r>
              <a:rPr lang="en-US" sz="1800" baseline="30000" dirty="0" smtClean="0">
                <a:latin typeface="Arial" pitchFamily="34" charset="0"/>
                <a:cs typeface="Arial" pitchFamily="34" charset="0"/>
              </a:rPr>
              <a:t>th</a:t>
            </a:r>
            <a:r>
              <a:rPr lang="en-US" sz="1800" dirty="0" smtClean="0">
                <a:latin typeface="Arial" pitchFamily="34" charset="0"/>
                <a:cs typeface="Arial" pitchFamily="34" charset="0"/>
              </a:rPr>
              <a:t> dose given on/or		</a:t>
            </a:r>
            <a:endParaRPr lang="en-US" sz="1800" dirty="0">
              <a:latin typeface="Arial" pitchFamily="34" charset="0"/>
              <a:cs typeface="Arial" pitchFamily="34" charset="0"/>
            </a:endParaRPr>
          </a:p>
          <a:p>
            <a:pPr marL="0" indent="0">
              <a:buNone/>
              <a:defRPr/>
            </a:pPr>
            <a:r>
              <a:rPr lang="en-US" sz="1800" dirty="0">
                <a:latin typeface="Arial" pitchFamily="34" charset="0"/>
                <a:cs typeface="Arial" pitchFamily="34" charset="0"/>
              </a:rPr>
              <a:t> </a:t>
            </a:r>
            <a:r>
              <a:rPr lang="en-US" sz="1800" dirty="0" smtClean="0">
                <a:latin typeface="Arial" pitchFamily="34" charset="0"/>
                <a:cs typeface="Arial" pitchFamily="34" charset="0"/>
              </a:rPr>
              <a:t>    after the 4</a:t>
            </a:r>
            <a:r>
              <a:rPr lang="en-US" sz="1800" baseline="30000" dirty="0" smtClean="0">
                <a:latin typeface="Arial" pitchFamily="34" charset="0"/>
                <a:cs typeface="Arial" pitchFamily="34" charset="0"/>
              </a:rPr>
              <a:t>th</a:t>
            </a:r>
            <a:r>
              <a:rPr lang="en-US" sz="1800" dirty="0" smtClean="0">
                <a:latin typeface="Arial" pitchFamily="34" charset="0"/>
                <a:cs typeface="Arial" pitchFamily="34" charset="0"/>
              </a:rPr>
              <a:t> birthday)</a:t>
            </a:r>
          </a:p>
          <a:p>
            <a:pPr>
              <a:defRPr/>
            </a:pPr>
            <a:r>
              <a:rPr lang="en-US" sz="1800" dirty="0" smtClean="0">
                <a:latin typeface="Arial" pitchFamily="34" charset="0"/>
                <a:cs typeface="Arial" pitchFamily="34" charset="0"/>
              </a:rPr>
              <a:t>4 Polio (3 doses, if 3</a:t>
            </a:r>
            <a:r>
              <a:rPr lang="en-US" sz="1800" baseline="30000" dirty="0" smtClean="0">
                <a:latin typeface="Arial" pitchFamily="34" charset="0"/>
                <a:cs typeface="Arial" pitchFamily="34" charset="0"/>
              </a:rPr>
              <a:t>rd</a:t>
            </a:r>
            <a:r>
              <a:rPr lang="en-US" sz="1800" dirty="0" smtClean="0">
                <a:latin typeface="Arial" pitchFamily="34" charset="0"/>
                <a:cs typeface="Arial" pitchFamily="34" charset="0"/>
              </a:rPr>
              <a:t> dose was given on/after the 4</a:t>
            </a:r>
            <a:r>
              <a:rPr lang="en-US" sz="1800" baseline="30000" dirty="0" smtClean="0">
                <a:latin typeface="Arial" pitchFamily="34" charset="0"/>
                <a:cs typeface="Arial" pitchFamily="34" charset="0"/>
              </a:rPr>
              <a:t>th</a:t>
            </a:r>
            <a:r>
              <a:rPr lang="en-US" sz="1800" dirty="0" smtClean="0">
                <a:latin typeface="Arial" pitchFamily="34" charset="0"/>
                <a:cs typeface="Arial" pitchFamily="34" charset="0"/>
              </a:rPr>
              <a:t> birthday)</a:t>
            </a:r>
          </a:p>
          <a:p>
            <a:pPr>
              <a:defRPr/>
            </a:pPr>
            <a:r>
              <a:rPr lang="en-US" sz="1800" dirty="0" smtClean="0">
                <a:latin typeface="Arial" pitchFamily="34" charset="0"/>
                <a:cs typeface="Arial" pitchFamily="34" charset="0"/>
              </a:rPr>
              <a:t>2 Measles, Mumps, Rubella</a:t>
            </a:r>
          </a:p>
          <a:p>
            <a:pPr>
              <a:defRPr/>
            </a:pPr>
            <a:r>
              <a:rPr lang="en-US" sz="1800" dirty="0" smtClean="0">
                <a:latin typeface="Arial" pitchFamily="34" charset="0"/>
                <a:cs typeface="Arial" pitchFamily="34" charset="0"/>
              </a:rPr>
              <a:t>3 Hepatitis B</a:t>
            </a:r>
          </a:p>
          <a:p>
            <a:pPr>
              <a:defRPr/>
            </a:pPr>
            <a:r>
              <a:rPr lang="en-US" sz="1800" dirty="0" smtClean="0">
                <a:latin typeface="Arial" pitchFamily="34" charset="0"/>
                <a:cs typeface="Arial" pitchFamily="34" charset="0"/>
              </a:rPr>
              <a:t>2 Hepatitis A</a:t>
            </a:r>
          </a:p>
          <a:p>
            <a:pPr>
              <a:defRPr/>
            </a:pPr>
            <a:r>
              <a:rPr lang="en-US" sz="1800" dirty="0" smtClean="0">
                <a:latin typeface="Arial" pitchFamily="34" charset="0"/>
                <a:cs typeface="Arial" pitchFamily="34" charset="0"/>
              </a:rPr>
              <a:t>2 Varicella (Chickenpox) - </a:t>
            </a:r>
            <a:r>
              <a:rPr lang="en-US" sz="1800" i="1" dirty="0" smtClean="0">
                <a:latin typeface="Arial" pitchFamily="34" charset="0"/>
                <a:cs typeface="Arial" pitchFamily="34" charset="0"/>
              </a:rPr>
              <a:t>history of disease is acceptable, parent must sign verification statement on school immunization record</a:t>
            </a:r>
          </a:p>
          <a:p>
            <a:pPr marL="0" indent="0">
              <a:buNone/>
              <a:defRPr/>
            </a:pPr>
            <a:endParaRPr lang="en-US" sz="1800" i="1" dirty="0" smtClean="0">
              <a:latin typeface="Arial" pitchFamily="34" charset="0"/>
              <a:cs typeface="Arial" pitchFamily="34" charset="0"/>
            </a:endParaRPr>
          </a:p>
          <a:p>
            <a:pPr marL="0" indent="0">
              <a:buNone/>
            </a:pPr>
            <a:r>
              <a:rPr lang="en-US" sz="1800" dirty="0"/>
              <a:t> </a:t>
            </a:r>
            <a:endParaRPr lang="en-US" sz="1800" i="1" dirty="0" smtClean="0">
              <a:solidFill>
                <a:srgbClr val="FF0000"/>
              </a:solidFill>
              <a:latin typeface="Arial" pitchFamily="34" charset="0"/>
              <a:cs typeface="Arial" pitchFamily="34" charset="0"/>
            </a:endParaRPr>
          </a:p>
          <a:p>
            <a:pPr>
              <a:buNone/>
              <a:defRPr/>
            </a:pPr>
            <a:r>
              <a:rPr lang="en-US" sz="1800" i="1" dirty="0" smtClean="0">
                <a:latin typeface="Arial" pitchFamily="34" charset="0"/>
                <a:cs typeface="Arial" pitchFamily="34" charset="0"/>
              </a:rPr>
              <a:t>*** </a:t>
            </a:r>
            <a:r>
              <a:rPr lang="en-US" sz="1600" i="1" dirty="0" smtClean="0">
                <a:effectLst>
                  <a:outerShdw blurRad="38100" dist="38100" dir="2700000" algn="tl">
                    <a:srgbClr val="000000">
                      <a:alpha val="43137"/>
                    </a:srgbClr>
                  </a:outerShdw>
                </a:effectLst>
                <a:latin typeface="Arial" pitchFamily="34" charset="0"/>
                <a:cs typeface="Arial" pitchFamily="34" charset="0"/>
              </a:rPr>
              <a:t>Flyer is available on the Utah Immunization website at  www.immunize-utah.org</a:t>
            </a:r>
          </a:p>
          <a:p>
            <a:pPr>
              <a:buNone/>
              <a:defRPr/>
            </a:pPr>
            <a:endParaRPr lang="en-US" sz="1800" dirty="0" smtClean="0">
              <a:solidFill>
                <a:srgbClr val="FF0000"/>
              </a:solidFill>
              <a:latin typeface="Arial" pitchFamily="34" charset="0"/>
              <a:cs typeface="Arial" pitchFamily="34" charset="0"/>
            </a:endParaRPr>
          </a:p>
          <a:p>
            <a:pPr>
              <a:buFontTx/>
              <a:buNone/>
              <a:defRPr/>
            </a:pPr>
            <a:endParaRPr lang="en-US" sz="2400" b="1" dirty="0" smtClean="0">
              <a:effectLst>
                <a:outerShdw blurRad="38100" dist="38100" dir="2700000" algn="tl">
                  <a:srgbClr val="000000"/>
                </a:outerShdw>
              </a:effectLst>
              <a:latin typeface="Arial" charset="0"/>
            </a:endParaRPr>
          </a:p>
          <a:p>
            <a:pPr>
              <a:lnSpc>
                <a:spcPct val="90000"/>
              </a:lnSpc>
              <a:buFontTx/>
              <a:buNone/>
              <a:defRPr/>
            </a:pPr>
            <a:endParaRPr lang="en-US" sz="2800" dirty="0" smtClean="0">
              <a:effectLst>
                <a:outerShdw blurRad="38100" dist="38100" dir="2700000" algn="tl">
                  <a:srgbClr val="000000"/>
                </a:outerShdw>
              </a:effectLst>
            </a:endParaRPr>
          </a:p>
        </p:txBody>
      </p:sp>
      <p:graphicFrame>
        <p:nvGraphicFramePr>
          <p:cNvPr id="80899" name="Object 5"/>
          <p:cNvGraphicFramePr>
            <a:graphicFrameLocks noChangeAspect="1"/>
          </p:cNvGraphicFramePr>
          <p:nvPr/>
        </p:nvGraphicFramePr>
        <p:xfrm>
          <a:off x="6477000" y="2039937"/>
          <a:ext cx="2133600" cy="1312863"/>
        </p:xfrm>
        <a:graphic>
          <a:graphicData uri="http://schemas.openxmlformats.org/presentationml/2006/ole">
            <mc:AlternateContent xmlns:mc="http://schemas.openxmlformats.org/markup-compatibility/2006">
              <mc:Choice xmlns:v="urn:schemas-microsoft-com:vml" Requires="v">
                <p:oleObj spid="_x0000_s81007" name="Clip" r:id="rId4" imgW="1371600" imgH="800280" progId="">
                  <p:embed/>
                </p:oleObj>
              </mc:Choice>
              <mc:Fallback>
                <p:oleObj name="Clip" r:id="rId4" imgW="1371600" imgH="80028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039937"/>
                        <a:ext cx="2133600" cy="1312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12201</TotalTime>
  <Words>2847</Words>
  <Application>Microsoft Office PowerPoint</Application>
  <PresentationFormat>On-screen Show (4:3)</PresentationFormat>
  <Paragraphs>352</Paragraphs>
  <Slides>38</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5" baseType="lpstr">
      <vt:lpstr>Comic Sans MS</vt:lpstr>
      <vt:lpstr>Times New Roman</vt:lpstr>
      <vt:lpstr>Arial</vt:lpstr>
      <vt:lpstr>Wingdings</vt:lpstr>
      <vt:lpstr>Contemporary</vt:lpstr>
      <vt:lpstr>Clip</vt:lpstr>
      <vt:lpstr>Acrobat Document</vt:lpstr>
      <vt:lpstr> School Immunization Rule, Reporting and Audits     </vt:lpstr>
      <vt:lpstr>Understanding Utah School Immunization Rule for Students</vt:lpstr>
      <vt:lpstr>What is the Utah School Immunization Rule for Students?</vt:lpstr>
      <vt:lpstr>Who does the law apply to?</vt:lpstr>
      <vt:lpstr>Why Immunize?</vt:lpstr>
      <vt:lpstr>A Word on Immunization Exemptions...</vt:lpstr>
      <vt:lpstr>Claiming an Exemption</vt:lpstr>
      <vt:lpstr>Exempted children MUST be excluded from school in the event of an outbreak</vt:lpstr>
      <vt:lpstr>What immunizations  are required for Kindergarten Entry?</vt:lpstr>
      <vt:lpstr>  </vt:lpstr>
      <vt:lpstr>School immunization Record Reviews (Audits) </vt:lpstr>
      <vt:lpstr>Maintaining Immunization Records</vt:lpstr>
      <vt:lpstr>How to fill out the USIR? </vt:lpstr>
      <vt:lpstr>How to fill out the USIR? (con’t)</vt:lpstr>
      <vt:lpstr>How to fill out the USIR? (con’t)</vt:lpstr>
      <vt:lpstr>How do I fill out the “USIR”</vt:lpstr>
      <vt:lpstr>When should immunization records be reviewed to determine those students who are “not-in-compliance?</vt:lpstr>
      <vt:lpstr>Four-Day Grace Period </vt:lpstr>
      <vt:lpstr>Vaccines From Other Countries </vt:lpstr>
      <vt:lpstr>Conditional Enrollment—Suspension for noncompliance procedure</vt:lpstr>
      <vt:lpstr>Word on Homeless Students and Military Children </vt:lpstr>
      <vt:lpstr>Word on Homeless Students and Military Children (Con’t) </vt:lpstr>
      <vt:lpstr>Out of Compliance and Exclusion</vt:lpstr>
      <vt:lpstr>Out of Compliance and Exclusion (con’t)</vt:lpstr>
      <vt:lpstr>What does NOT-IN-COMPLIANCE as the first day of school mean?</vt:lpstr>
      <vt:lpstr>Example</vt:lpstr>
      <vt:lpstr>What about the Annual School Immunization Reports?</vt:lpstr>
      <vt:lpstr>How to complete the immunization Report?</vt:lpstr>
      <vt:lpstr>Why do we collect this information?</vt:lpstr>
      <vt:lpstr>School District Funding</vt:lpstr>
      <vt:lpstr>USIIS Overview</vt:lpstr>
      <vt:lpstr>USIIS Highlights</vt:lpstr>
      <vt:lpstr>USIIS Verses Other SIS Programs</vt:lpstr>
      <vt:lpstr>       Handy Dandy Hints…</vt:lpstr>
      <vt:lpstr>What do I do if a student has a vaccine preventable disease at our school?</vt:lpstr>
      <vt:lpstr>Improving School Immunization Rates</vt:lpstr>
      <vt:lpstr>Remember to…</vt:lpstr>
      <vt:lpstr>For more information contact:</vt:lpstr>
    </vt:vector>
  </TitlesOfParts>
  <Company>CFHS/DOH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“Immunization Know-How”</dc:title>
  <dc:creator>Caroline E. Green</dc:creator>
  <cp:lastModifiedBy>Yates, Natalie M</cp:lastModifiedBy>
  <cp:revision>617</cp:revision>
  <dcterms:created xsi:type="dcterms:W3CDTF">2001-07-17T20:00:01Z</dcterms:created>
  <dcterms:modified xsi:type="dcterms:W3CDTF">2017-03-13T22:09:21Z</dcterms:modified>
</cp:coreProperties>
</file>