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30"/>
  </p:notesMasterIdLst>
  <p:sldIdLst>
    <p:sldId id="256" r:id="rId2"/>
    <p:sldId id="257" r:id="rId3"/>
    <p:sldId id="258" r:id="rId4"/>
    <p:sldId id="289" r:id="rId5"/>
    <p:sldId id="259" r:id="rId6"/>
    <p:sldId id="290" r:id="rId7"/>
    <p:sldId id="260" r:id="rId8"/>
    <p:sldId id="291" r:id="rId9"/>
    <p:sldId id="281" r:id="rId10"/>
    <p:sldId id="308" r:id="rId11"/>
    <p:sldId id="302" r:id="rId12"/>
    <p:sldId id="303" r:id="rId13"/>
    <p:sldId id="284" r:id="rId14"/>
    <p:sldId id="297" r:id="rId15"/>
    <p:sldId id="304" r:id="rId16"/>
    <p:sldId id="309" r:id="rId17"/>
    <p:sldId id="286" r:id="rId18"/>
    <p:sldId id="299" r:id="rId19"/>
    <p:sldId id="287" r:id="rId20"/>
    <p:sldId id="288" r:id="rId21"/>
    <p:sldId id="300" r:id="rId22"/>
    <p:sldId id="301" r:id="rId23"/>
    <p:sldId id="305" r:id="rId24"/>
    <p:sldId id="310" r:id="rId25"/>
    <p:sldId id="306" r:id="rId26"/>
    <p:sldId id="311" r:id="rId27"/>
    <p:sldId id="307" r:id="rId28"/>
    <p:sldId id="31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1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B279B-FE72-4CCC-AC81-04325362CB5E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D53B7-4291-4CA4-94C2-9047085E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36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2A67CA9-D974-41B4-89A8-2E7B340917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025C240-12E8-4440-B49A-E8C95544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955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7CA9-D974-41B4-89A8-2E7B340917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C240-12E8-4440-B49A-E8C95544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1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2A67CA9-D974-41B4-89A8-2E7B340917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025C240-12E8-4440-B49A-E8C95544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38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2A67CA9-D974-41B4-89A8-2E7B340917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025C240-12E8-4440-B49A-E8C9554443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1992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2A67CA9-D974-41B4-89A8-2E7B340917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025C240-12E8-4440-B49A-E8C95544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66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7CA9-D974-41B4-89A8-2E7B340917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C240-12E8-4440-B49A-E8C95544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03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7CA9-D974-41B4-89A8-2E7B340917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C240-12E8-4440-B49A-E8C95544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0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7CA9-D974-41B4-89A8-2E7B340917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C240-12E8-4440-B49A-E8C95544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53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2A67CA9-D974-41B4-89A8-2E7B340917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025C240-12E8-4440-B49A-E8C95544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056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7CA9-D974-41B4-89A8-2E7B340917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C240-12E8-4440-B49A-E8C95544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2A67CA9-D974-41B4-89A8-2E7B340917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025C240-12E8-4440-B49A-E8C95544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558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7CA9-D974-41B4-89A8-2E7B340917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C240-12E8-4440-B49A-E8C95544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55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7CA9-D974-41B4-89A8-2E7B340917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C240-12E8-4440-B49A-E8C95544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21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7CA9-D974-41B4-89A8-2E7B340917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C240-12E8-4440-B49A-E8C95544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9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7CA9-D974-41B4-89A8-2E7B340917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C240-12E8-4440-B49A-E8C95544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8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7CA9-D974-41B4-89A8-2E7B340917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C240-12E8-4440-B49A-E8C95544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4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7CA9-D974-41B4-89A8-2E7B340917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C240-12E8-4440-B49A-E8C95544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90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67CA9-D974-41B4-89A8-2E7B340917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5C240-12E8-4440-B49A-E8C95544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64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  <p:sldLayoutId id="2147483788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If, Ands and Buts of Excel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612982"/>
          </a:xfrm>
        </p:spPr>
        <p:txBody>
          <a:bodyPr>
            <a:normAutofit/>
          </a:bodyPr>
          <a:lstStyle/>
          <a:p>
            <a:r>
              <a:rPr lang="en-US" dirty="0" smtClean="0"/>
              <a:t>Adam Little</a:t>
            </a:r>
          </a:p>
          <a:p>
            <a:r>
              <a:rPr lang="en-US" dirty="0" smtClean="0"/>
              <a:t>3/10/2018</a:t>
            </a:r>
          </a:p>
          <a:p>
            <a:r>
              <a:rPr lang="en-US" sz="2200" dirty="0" smtClean="0"/>
              <a:t>[website]</a:t>
            </a:r>
            <a:r>
              <a:rPr lang="en-US" sz="3000" b="1" dirty="0" smtClean="0"/>
              <a:t> 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858187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AVERAGE(value1, </a:t>
            </a:r>
            <a:r>
              <a:rPr lang="en-US" i="1" dirty="0"/>
              <a:t>value2</a:t>
            </a:r>
            <a:r>
              <a:rPr lang="en-US" dirty="0"/>
              <a:t>, 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Abe: 78.8</a:t>
            </a:r>
          </a:p>
          <a:p>
            <a:pPr lvl="1"/>
            <a:r>
              <a:rPr lang="en-US" dirty="0" smtClean="0"/>
              <a:t>Debora: 78.8</a:t>
            </a:r>
          </a:p>
          <a:p>
            <a:pPr lvl="1"/>
            <a:r>
              <a:rPr lang="en-US" dirty="0" err="1" smtClean="0"/>
              <a:t>Johnette</a:t>
            </a:r>
            <a:r>
              <a:rPr lang="en-US" dirty="0" smtClean="0"/>
              <a:t>: 67.25</a:t>
            </a:r>
          </a:p>
          <a:p>
            <a:pPr lvl="1"/>
            <a:r>
              <a:rPr lang="en-US" dirty="0" smtClean="0"/>
              <a:t>Layla: 71.4</a:t>
            </a:r>
          </a:p>
          <a:p>
            <a:pPr lvl="1"/>
            <a:r>
              <a:rPr lang="en-US" dirty="0" err="1" smtClean="0"/>
              <a:t>Renna</a:t>
            </a:r>
            <a:r>
              <a:rPr lang="en-US" dirty="0" smtClean="0"/>
              <a:t>: 68.8</a:t>
            </a:r>
          </a:p>
          <a:p>
            <a:pPr lvl="1"/>
            <a:r>
              <a:rPr lang="en-US" smtClean="0"/>
              <a:t>Tiny: 62.75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31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MIN(array)</a:t>
            </a:r>
            <a:br>
              <a:rPr lang="en-US" dirty="0" smtClean="0"/>
            </a:br>
            <a:r>
              <a:rPr lang="en-US" dirty="0" smtClean="0"/>
              <a:t>MAX(array)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 returns the smallest value from a set of data</a:t>
            </a:r>
          </a:p>
          <a:p>
            <a:pPr lvl="1"/>
            <a:r>
              <a:rPr lang="en-US" dirty="0" smtClean="0"/>
              <a:t>Ignores empty cells</a:t>
            </a:r>
          </a:p>
          <a:p>
            <a:r>
              <a:rPr lang="en-US" dirty="0" smtClean="0"/>
              <a:t>MAX returns the largest value from a set of data</a:t>
            </a:r>
          </a:p>
          <a:p>
            <a:pPr lvl="1"/>
            <a:r>
              <a:rPr lang="en-US" dirty="0" smtClean="0"/>
              <a:t>Ignores empty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3589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MIN(array)</a:t>
            </a:r>
            <a:br>
              <a:rPr lang="en-US" dirty="0" smtClean="0"/>
            </a:br>
            <a:r>
              <a:rPr lang="en-US" dirty="0" smtClean="0"/>
              <a:t>MAX(array)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MIN: </a:t>
            </a:r>
            <a:r>
              <a:rPr lang="en-US" b="1" dirty="0" smtClean="0"/>
              <a:t>35</a:t>
            </a:r>
          </a:p>
          <a:p>
            <a:pPr lvl="1"/>
            <a:r>
              <a:rPr lang="en-US" dirty="0" smtClean="0"/>
              <a:t>MAX: </a:t>
            </a:r>
            <a:r>
              <a:rPr lang="en-US" b="1" dirty="0" smtClean="0"/>
              <a:t>98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9848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871" y="806824"/>
            <a:ext cx="10281237" cy="1479176"/>
          </a:xfrm>
        </p:spPr>
        <p:txBody>
          <a:bodyPr>
            <a:normAutofit/>
          </a:bodyPr>
          <a:lstStyle/>
          <a:p>
            <a:r>
              <a:rPr lang="en-US" dirty="0" smtClean="0"/>
              <a:t>IF(</a:t>
            </a:r>
            <a:r>
              <a:rPr lang="en-US" dirty="0" err="1" smtClean="0"/>
              <a:t>logical_test</a:t>
            </a:r>
            <a:r>
              <a:rPr lang="en-US" dirty="0" smtClean="0"/>
              <a:t>, </a:t>
            </a:r>
            <a:r>
              <a:rPr lang="en-US" dirty="0" err="1" smtClean="0"/>
              <a:t>value_if_true</a:t>
            </a:r>
            <a:r>
              <a:rPr lang="en-US" dirty="0" smtClean="0"/>
              <a:t>, </a:t>
            </a:r>
            <a:r>
              <a:rPr lang="en-US" dirty="0" err="1" smtClean="0"/>
              <a:t>value_if_false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test for or evaluate certain conditions and then react differently depending on whether the test was TRUE or FALSE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957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871" y="806824"/>
            <a:ext cx="10281237" cy="1479176"/>
          </a:xfrm>
        </p:spPr>
        <p:txBody>
          <a:bodyPr>
            <a:normAutofit/>
          </a:bodyPr>
          <a:lstStyle/>
          <a:p>
            <a:r>
              <a:rPr lang="en-US" dirty="0" smtClean="0"/>
              <a:t>IF(</a:t>
            </a:r>
            <a:r>
              <a:rPr lang="en-US" dirty="0" err="1" smtClean="0"/>
              <a:t>logical_test</a:t>
            </a:r>
            <a:r>
              <a:rPr lang="en-US" dirty="0" smtClean="0"/>
              <a:t>, </a:t>
            </a:r>
            <a:r>
              <a:rPr lang="en-US" dirty="0" err="1" smtClean="0"/>
              <a:t>value_if_true</a:t>
            </a:r>
            <a:r>
              <a:rPr lang="en-US" dirty="0" smtClean="0"/>
              <a:t>, </a:t>
            </a:r>
            <a:r>
              <a:rPr lang="en-US" dirty="0" err="1" smtClean="0"/>
              <a:t>value_if_false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2751463" cy="4024125"/>
          </a:xfrm>
        </p:spPr>
        <p:txBody>
          <a:bodyPr/>
          <a:lstStyle/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Alanna: FAIL</a:t>
            </a:r>
          </a:p>
          <a:p>
            <a:pPr lvl="1"/>
            <a:r>
              <a:rPr lang="en-US" dirty="0" smtClean="0"/>
              <a:t>Brittany: FAIL</a:t>
            </a:r>
          </a:p>
          <a:p>
            <a:pPr lvl="1"/>
            <a:r>
              <a:rPr lang="en-US" dirty="0" err="1" smtClean="0"/>
              <a:t>Klara</a:t>
            </a:r>
            <a:r>
              <a:rPr lang="en-US" dirty="0" smtClean="0"/>
              <a:t>: PASS</a:t>
            </a:r>
          </a:p>
          <a:p>
            <a:pPr lvl="1"/>
            <a:r>
              <a:rPr lang="en-US" dirty="0" err="1" smtClean="0"/>
              <a:t>Mozelle</a:t>
            </a:r>
            <a:r>
              <a:rPr lang="en-US" dirty="0" smtClean="0"/>
              <a:t>: PASS</a:t>
            </a:r>
          </a:p>
          <a:p>
            <a:pPr lvl="1"/>
            <a:r>
              <a:rPr lang="en-US" dirty="0" smtClean="0"/>
              <a:t>Tiny: PASS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37263" y="2194559"/>
            <a:ext cx="2751463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Blythe: F</a:t>
            </a:r>
          </a:p>
          <a:p>
            <a:pPr lvl="1"/>
            <a:r>
              <a:rPr lang="en-US" dirty="0" smtClean="0"/>
              <a:t>Darin: B</a:t>
            </a:r>
          </a:p>
          <a:p>
            <a:pPr lvl="1"/>
            <a:r>
              <a:rPr lang="en-US" dirty="0" err="1" smtClean="0"/>
              <a:t>Jule</a:t>
            </a:r>
            <a:r>
              <a:rPr lang="en-US" dirty="0" smtClean="0"/>
              <a:t>: D</a:t>
            </a:r>
          </a:p>
          <a:p>
            <a:pPr lvl="1"/>
            <a:r>
              <a:rPr lang="en-US" dirty="0" smtClean="0"/>
              <a:t>Mitch: C</a:t>
            </a:r>
          </a:p>
          <a:p>
            <a:pPr lvl="1"/>
            <a:r>
              <a:rPr lang="en-US" dirty="0" smtClean="0"/>
              <a:t>Yee: 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4273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871" y="806824"/>
            <a:ext cx="10281237" cy="1479176"/>
          </a:xfrm>
        </p:spPr>
        <p:txBody>
          <a:bodyPr>
            <a:normAutofit/>
          </a:bodyPr>
          <a:lstStyle/>
          <a:p>
            <a:r>
              <a:rPr lang="en-US" dirty="0" smtClean="0"/>
              <a:t>Nested IF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Refers to using more than one IF function so that you can test for more conditions and return more possible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7178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871" y="806824"/>
            <a:ext cx="10281237" cy="1479176"/>
          </a:xfrm>
        </p:spPr>
        <p:txBody>
          <a:bodyPr>
            <a:normAutofit/>
          </a:bodyPr>
          <a:lstStyle/>
          <a:p>
            <a:r>
              <a:rPr lang="en-US" dirty="0"/>
              <a:t>Nested IF statements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194560"/>
            <a:ext cx="10571308" cy="4024125"/>
          </a:xfrm>
        </p:spPr>
        <p:txBody>
          <a:bodyPr/>
          <a:lstStyle/>
          <a:p>
            <a:r>
              <a:rPr lang="en-US" dirty="0"/>
              <a:t>Results</a:t>
            </a:r>
          </a:p>
          <a:p>
            <a:pPr lvl="1"/>
            <a:r>
              <a:rPr lang="en-US" dirty="0"/>
              <a:t>Blythe: F</a:t>
            </a:r>
          </a:p>
          <a:p>
            <a:pPr lvl="1"/>
            <a:r>
              <a:rPr lang="en-US" dirty="0"/>
              <a:t>Darin: B</a:t>
            </a:r>
          </a:p>
          <a:p>
            <a:pPr lvl="1"/>
            <a:r>
              <a:rPr lang="en-US" dirty="0" err="1"/>
              <a:t>Jule</a:t>
            </a:r>
            <a:r>
              <a:rPr lang="en-US" dirty="0"/>
              <a:t>: D</a:t>
            </a:r>
          </a:p>
          <a:p>
            <a:pPr lvl="1"/>
            <a:r>
              <a:rPr lang="en-US" dirty="0"/>
              <a:t>Mitch: C</a:t>
            </a:r>
          </a:p>
          <a:p>
            <a:pPr lvl="1"/>
            <a:r>
              <a:rPr lang="en-US" dirty="0"/>
              <a:t>Yee: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742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871" y="806824"/>
            <a:ext cx="10281237" cy="1479176"/>
          </a:xfrm>
        </p:spPr>
        <p:txBody>
          <a:bodyPr>
            <a:normAutofit/>
          </a:bodyPr>
          <a:lstStyle/>
          <a:p>
            <a:r>
              <a:rPr lang="en-US" dirty="0" smtClean="0"/>
              <a:t>NOW( )</a:t>
            </a:r>
            <a:br>
              <a:rPr lang="en-US" dirty="0" smtClean="0"/>
            </a:br>
            <a:r>
              <a:rPr lang="en-US" dirty="0" smtClean="0"/>
              <a:t>TODAY(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– returns the current date and time</a:t>
            </a:r>
          </a:p>
          <a:p>
            <a:r>
              <a:rPr lang="en-US" dirty="0" smtClean="0"/>
              <a:t>TODAY – returns the current date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Takes </a:t>
            </a:r>
            <a:r>
              <a:rPr lang="en-US" dirty="0"/>
              <a:t>no parameters, but requires empty parentheses</a:t>
            </a:r>
          </a:p>
          <a:p>
            <a:r>
              <a:rPr lang="en-US" dirty="0"/>
              <a:t>Will continually update each time the worksheet is refreshed (a value is entered or updated)</a:t>
            </a:r>
          </a:p>
          <a:p>
            <a:pPr lvl="1"/>
            <a:r>
              <a:rPr lang="en-US" dirty="0"/>
              <a:t>F9 will force the sheet to recalculate and update the value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366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871" y="806824"/>
            <a:ext cx="10281237" cy="1479176"/>
          </a:xfrm>
        </p:spPr>
        <p:txBody>
          <a:bodyPr>
            <a:normAutofit/>
          </a:bodyPr>
          <a:lstStyle/>
          <a:p>
            <a:r>
              <a:rPr lang="en-US" dirty="0" smtClean="0"/>
              <a:t>NOW( )</a:t>
            </a:r>
            <a:br>
              <a:rPr lang="en-US" dirty="0" smtClean="0"/>
            </a:br>
            <a:r>
              <a:rPr lang="en-US" dirty="0" smtClean="0"/>
              <a:t>TODAY(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results</a:t>
            </a:r>
          </a:p>
          <a:p>
            <a:pPr lvl="1"/>
            <a:r>
              <a:rPr lang="en-US" dirty="0" smtClean="0"/>
              <a:t>1: =NOW( )</a:t>
            </a:r>
          </a:p>
          <a:p>
            <a:pPr lvl="1"/>
            <a:r>
              <a:rPr lang="en-US" dirty="0" smtClean="0"/>
              <a:t>2: =NOW( ) + 7</a:t>
            </a:r>
          </a:p>
          <a:p>
            <a:pPr lvl="1"/>
            <a:r>
              <a:rPr lang="en-US" dirty="0" smtClean="0"/>
              <a:t>3: =NOW( ) – 7</a:t>
            </a:r>
          </a:p>
          <a:p>
            <a:r>
              <a:rPr lang="en-US" dirty="0" smtClean="0"/>
              <a:t>TODAY results</a:t>
            </a:r>
          </a:p>
          <a:p>
            <a:pPr lvl="1"/>
            <a:r>
              <a:rPr lang="en-US" dirty="0" smtClean="0"/>
              <a:t>1: =TODAY( )</a:t>
            </a:r>
          </a:p>
          <a:p>
            <a:pPr lvl="1"/>
            <a:r>
              <a:rPr lang="en-US" dirty="0" smtClean="0"/>
              <a:t>2: =TODAY( ) + 7</a:t>
            </a:r>
          </a:p>
          <a:p>
            <a:pPr lvl="1"/>
            <a:r>
              <a:rPr lang="en-US" dirty="0" smtClean="0"/>
              <a:t>3: =TODAY( ) - 7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15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871" y="806824"/>
            <a:ext cx="10281237" cy="14791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MONTH(date)</a:t>
            </a:r>
            <a:br>
              <a:rPr lang="en-US" dirty="0" smtClean="0"/>
            </a:br>
            <a:r>
              <a:rPr lang="en-US" dirty="0" smtClean="0"/>
              <a:t>DAY(date)</a:t>
            </a:r>
            <a:br>
              <a:rPr lang="en-US" dirty="0" smtClean="0"/>
            </a:br>
            <a:r>
              <a:rPr lang="en-US" dirty="0" smtClean="0"/>
              <a:t>YEAR(date)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– get the month as a number (1-12) from a date</a:t>
            </a:r>
          </a:p>
          <a:p>
            <a:r>
              <a:rPr lang="en-US" dirty="0" smtClean="0"/>
              <a:t>DAY – get the day as a number (1-31) from a date</a:t>
            </a:r>
          </a:p>
          <a:p>
            <a:r>
              <a:rPr lang="en-US" dirty="0" smtClean="0"/>
              <a:t>YEAR – get the year from a 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73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 of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 </a:t>
            </a:r>
            <a:r>
              <a:rPr lang="en-US" dirty="0"/>
              <a:t>the amount of time you spend in Excel </a:t>
            </a:r>
            <a:endParaRPr lang="en-US" dirty="0" smtClean="0"/>
          </a:p>
          <a:p>
            <a:r>
              <a:rPr lang="en-US" dirty="0" smtClean="0"/>
              <a:t>Increase </a:t>
            </a:r>
            <a:r>
              <a:rPr lang="en-US" dirty="0"/>
              <a:t>the accuracy of your data and your </a:t>
            </a:r>
            <a:r>
              <a:rPr lang="en-US" dirty="0" smtClean="0"/>
              <a:t>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0215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871" y="806824"/>
            <a:ext cx="10281237" cy="1479176"/>
          </a:xfrm>
        </p:spPr>
        <p:txBody>
          <a:bodyPr>
            <a:normAutofit/>
          </a:bodyPr>
          <a:lstStyle/>
          <a:p>
            <a:r>
              <a:rPr lang="en-US" dirty="0" smtClean="0"/>
              <a:t>AND(logical1, [logical2], …)</a:t>
            </a:r>
            <a:br>
              <a:rPr lang="en-US" dirty="0" smtClean="0"/>
            </a:br>
            <a:r>
              <a:rPr lang="en-US" dirty="0" smtClean="0"/>
              <a:t>OR(logical1, [logical2], 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– test multiple conditions at the same time</a:t>
            </a:r>
          </a:p>
          <a:p>
            <a:pPr lvl="1"/>
            <a:r>
              <a:rPr lang="en-US" dirty="0" smtClean="0"/>
              <a:t>Returns true if ALL arguments are true</a:t>
            </a:r>
          </a:p>
          <a:p>
            <a:r>
              <a:rPr lang="en-US" dirty="0" smtClean="0"/>
              <a:t>OR – test multiple conditions</a:t>
            </a:r>
          </a:p>
          <a:p>
            <a:pPr lvl="1"/>
            <a:r>
              <a:rPr lang="en-US" dirty="0" smtClean="0"/>
              <a:t>Returns true if ANY argument is true</a:t>
            </a:r>
          </a:p>
        </p:txBody>
      </p:sp>
    </p:spTree>
    <p:extLst>
      <p:ext uri="{BB962C8B-B14F-4D97-AF65-F5344CB8AC3E}">
        <p14:creationId xmlns:p14="http://schemas.microsoft.com/office/powerpoint/2010/main" val="270692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871" y="806824"/>
            <a:ext cx="10281237" cy="1479176"/>
          </a:xfrm>
        </p:spPr>
        <p:txBody>
          <a:bodyPr>
            <a:normAutofit/>
          </a:bodyPr>
          <a:lstStyle/>
          <a:p>
            <a:r>
              <a:rPr lang="en-US" dirty="0" smtClean="0"/>
              <a:t>AND(logical1, [logical2], …)</a:t>
            </a:r>
            <a:br>
              <a:rPr lang="en-US" dirty="0" smtClean="0"/>
            </a:br>
            <a:r>
              <a:rPr lang="en-US" dirty="0" smtClean="0"/>
              <a:t>OR(logical1, [logical2], 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results</a:t>
            </a:r>
          </a:p>
          <a:p>
            <a:pPr lvl="1"/>
            <a:r>
              <a:rPr lang="en-US" dirty="0" smtClean="0"/>
              <a:t>76: TRUE</a:t>
            </a:r>
          </a:p>
          <a:p>
            <a:pPr lvl="1"/>
            <a:r>
              <a:rPr lang="en-US" dirty="0" smtClean="0"/>
              <a:t>81: TRUE</a:t>
            </a:r>
          </a:p>
          <a:p>
            <a:pPr lvl="1"/>
            <a:r>
              <a:rPr lang="en-US" dirty="0" smtClean="0"/>
              <a:t>78: TRUE</a:t>
            </a:r>
          </a:p>
          <a:p>
            <a:pPr lvl="1"/>
            <a:r>
              <a:rPr lang="en-US" dirty="0" smtClean="0"/>
              <a:t>90: FALSE</a:t>
            </a:r>
          </a:p>
          <a:p>
            <a:pPr lvl="1"/>
            <a:r>
              <a:rPr lang="en-US" dirty="0" smtClean="0"/>
              <a:t>85: TRUE</a:t>
            </a:r>
          </a:p>
          <a:p>
            <a:pPr lvl="1"/>
            <a:r>
              <a:rPr lang="en-US" dirty="0" smtClean="0"/>
              <a:t>100: FALSE</a:t>
            </a:r>
          </a:p>
        </p:txBody>
      </p:sp>
    </p:spTree>
    <p:extLst>
      <p:ext uri="{BB962C8B-B14F-4D97-AF65-F5344CB8AC3E}">
        <p14:creationId xmlns:p14="http://schemas.microsoft.com/office/powerpoint/2010/main" val="2343124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871" y="806824"/>
            <a:ext cx="10281237" cy="1479176"/>
          </a:xfrm>
        </p:spPr>
        <p:txBody>
          <a:bodyPr>
            <a:normAutofit/>
          </a:bodyPr>
          <a:lstStyle/>
          <a:p>
            <a:r>
              <a:rPr lang="en-US" dirty="0" smtClean="0"/>
              <a:t>AND(logical1, [logical2], …)</a:t>
            </a:r>
            <a:br>
              <a:rPr lang="en-US" dirty="0" smtClean="0"/>
            </a:br>
            <a:r>
              <a:rPr lang="en-US" dirty="0" smtClean="0"/>
              <a:t>OR(logical1, [logical2], 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results</a:t>
            </a:r>
          </a:p>
          <a:p>
            <a:pPr lvl="1"/>
            <a:r>
              <a:rPr lang="en-US" dirty="0" smtClean="0"/>
              <a:t>Red: TRUE</a:t>
            </a:r>
          </a:p>
          <a:p>
            <a:pPr lvl="1"/>
            <a:r>
              <a:rPr lang="en-US" dirty="0" smtClean="0"/>
              <a:t>Blue: FALSE</a:t>
            </a:r>
          </a:p>
          <a:p>
            <a:pPr lvl="1"/>
            <a:r>
              <a:rPr lang="en-US" dirty="0" smtClean="0"/>
              <a:t>Green: TRUE</a:t>
            </a:r>
          </a:p>
          <a:p>
            <a:pPr lvl="1"/>
            <a:r>
              <a:rPr lang="en-US" dirty="0" smtClean="0"/>
              <a:t>Red: TRUE</a:t>
            </a:r>
          </a:p>
          <a:p>
            <a:pPr lvl="1"/>
            <a:r>
              <a:rPr lang="en-US" dirty="0" smtClean="0"/>
              <a:t>Green: TRUE</a:t>
            </a:r>
          </a:p>
          <a:p>
            <a:pPr lvl="1"/>
            <a:r>
              <a:rPr lang="en-US" dirty="0" smtClean="0"/>
              <a:t>Blue: FALSE</a:t>
            </a:r>
          </a:p>
        </p:txBody>
      </p:sp>
    </p:spTree>
    <p:extLst>
      <p:ext uri="{BB962C8B-B14F-4D97-AF65-F5344CB8AC3E}">
        <p14:creationId xmlns:p14="http://schemas.microsoft.com/office/powerpoint/2010/main" val="19629997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839" y="806824"/>
            <a:ext cx="10900269" cy="1479176"/>
          </a:xfrm>
        </p:spPr>
        <p:txBody>
          <a:bodyPr>
            <a:normAutofit/>
          </a:bodyPr>
          <a:lstStyle/>
          <a:p>
            <a:r>
              <a:rPr lang="en-US" dirty="0" smtClean="0"/>
              <a:t>WORKDAY(</a:t>
            </a:r>
            <a:r>
              <a:rPr lang="en-US" dirty="0" err="1" smtClean="0"/>
              <a:t>start_date</a:t>
            </a:r>
            <a:r>
              <a:rPr lang="en-US" dirty="0" smtClean="0"/>
              <a:t>, days, [holidays])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Returns the “nearest” working day in the past or future</a:t>
            </a:r>
          </a:p>
          <a:p>
            <a:pPr lvl="1"/>
            <a:r>
              <a:rPr lang="en-US" dirty="0" smtClean="0"/>
              <a:t>Calculate due date, delivery date, </a:t>
            </a:r>
            <a:r>
              <a:rPr lang="en-US" dirty="0" err="1" smtClean="0"/>
              <a:t>etc</a:t>
            </a:r>
            <a:r>
              <a:rPr lang="en-US" dirty="0" smtClean="0"/>
              <a:t> that exclude non-working days</a:t>
            </a:r>
          </a:p>
          <a:p>
            <a:r>
              <a:rPr lang="en-US" dirty="0" smtClean="0"/>
              <a:t>Positive days = future date; Negative days = past date</a:t>
            </a:r>
          </a:p>
          <a:p>
            <a:r>
              <a:rPr lang="en-US" dirty="0" smtClean="0"/>
              <a:t>IMPORTANT: this function does not include the start date when calculating the end date</a:t>
            </a:r>
          </a:p>
        </p:txBody>
      </p:sp>
    </p:spTree>
    <p:extLst>
      <p:ext uri="{BB962C8B-B14F-4D97-AF65-F5344CB8AC3E}">
        <p14:creationId xmlns:p14="http://schemas.microsoft.com/office/powerpoint/2010/main" val="2848274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839" y="806824"/>
            <a:ext cx="10900269" cy="1479176"/>
          </a:xfrm>
        </p:spPr>
        <p:txBody>
          <a:bodyPr>
            <a:normAutofit/>
          </a:bodyPr>
          <a:lstStyle/>
          <a:p>
            <a:r>
              <a:rPr lang="en-US" dirty="0" smtClean="0"/>
              <a:t>WORKDAY(</a:t>
            </a:r>
            <a:r>
              <a:rPr lang="en-US" dirty="0" err="1" smtClean="0"/>
              <a:t>start_date</a:t>
            </a:r>
            <a:r>
              <a:rPr lang="en-US" dirty="0" smtClean="0"/>
              <a:t>, days, [holidays])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Monday, January 23, 2017</a:t>
            </a:r>
          </a:p>
          <a:p>
            <a:pPr lvl="1"/>
            <a:r>
              <a:rPr lang="en-US" dirty="0" smtClean="0"/>
              <a:t>Wednesday, January 2, 2019</a:t>
            </a:r>
          </a:p>
          <a:p>
            <a:pPr lvl="1"/>
            <a:r>
              <a:rPr lang="en-US" dirty="0" smtClean="0"/>
              <a:t>Monday, January 8, 2018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8403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839" y="806824"/>
            <a:ext cx="10900269" cy="1479176"/>
          </a:xfrm>
        </p:spPr>
        <p:txBody>
          <a:bodyPr>
            <a:normAutofit/>
          </a:bodyPr>
          <a:lstStyle/>
          <a:p>
            <a:r>
              <a:rPr lang="en-US" dirty="0" smtClean="0"/>
              <a:t>NETWORKDAYS(</a:t>
            </a:r>
            <a:r>
              <a:rPr lang="en-US" dirty="0" err="1" smtClean="0"/>
              <a:t>start_date</a:t>
            </a:r>
            <a:r>
              <a:rPr lang="en-US" dirty="0" smtClean="0"/>
              <a:t>, </a:t>
            </a:r>
            <a:r>
              <a:rPr lang="en-US" dirty="0" err="1" smtClean="0"/>
              <a:t>end_date</a:t>
            </a:r>
            <a:r>
              <a:rPr lang="en-US" dirty="0" smtClean="0"/>
              <a:t>, [holidays])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Returns the number of working days between two dates</a:t>
            </a:r>
          </a:p>
          <a:p>
            <a:r>
              <a:rPr lang="en-US" dirty="0" smtClean="0"/>
              <a:t>Excludes Saturdays and Sundays and optional holidays</a:t>
            </a:r>
          </a:p>
          <a:p>
            <a:r>
              <a:rPr lang="en-US" dirty="0" smtClean="0"/>
              <a:t>IMPORTANT: this function does include the both start and end date when calculating the work days</a:t>
            </a:r>
          </a:p>
        </p:txBody>
      </p:sp>
    </p:spTree>
    <p:extLst>
      <p:ext uri="{BB962C8B-B14F-4D97-AF65-F5344CB8AC3E}">
        <p14:creationId xmlns:p14="http://schemas.microsoft.com/office/powerpoint/2010/main" val="1481924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839" y="806824"/>
            <a:ext cx="10900269" cy="1479176"/>
          </a:xfrm>
        </p:spPr>
        <p:txBody>
          <a:bodyPr>
            <a:normAutofit/>
          </a:bodyPr>
          <a:lstStyle/>
          <a:p>
            <a:r>
              <a:rPr lang="en-US" dirty="0" smtClean="0"/>
              <a:t>NETWORKDAYS(</a:t>
            </a:r>
            <a:r>
              <a:rPr lang="en-US" dirty="0" err="1" smtClean="0"/>
              <a:t>start_date</a:t>
            </a:r>
            <a:r>
              <a:rPr lang="en-US" dirty="0" smtClean="0"/>
              <a:t>, </a:t>
            </a:r>
            <a:r>
              <a:rPr lang="en-US" dirty="0" err="1" smtClean="0"/>
              <a:t>end_date</a:t>
            </a:r>
            <a:r>
              <a:rPr lang="en-US" dirty="0" smtClean="0"/>
              <a:t>, [holidays])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254</a:t>
            </a:r>
          </a:p>
          <a:p>
            <a:pPr lvl="1"/>
            <a:r>
              <a:rPr lang="en-US" dirty="0" smtClean="0"/>
              <a:t>5</a:t>
            </a:r>
          </a:p>
          <a:p>
            <a:pPr lvl="1"/>
            <a:r>
              <a:rPr lang="en-US" dirty="0"/>
              <a:t>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3530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839" y="806824"/>
            <a:ext cx="10900269" cy="1479176"/>
          </a:xfrm>
        </p:spPr>
        <p:txBody>
          <a:bodyPr>
            <a:normAutofit/>
          </a:bodyPr>
          <a:lstStyle/>
          <a:p>
            <a:r>
              <a:rPr lang="en-US" dirty="0" smtClean="0"/>
              <a:t>DATEDIF(</a:t>
            </a:r>
            <a:r>
              <a:rPr lang="en-US" dirty="0" err="1" smtClean="0"/>
              <a:t>start_date</a:t>
            </a:r>
            <a:r>
              <a:rPr lang="en-US" dirty="0" smtClean="0"/>
              <a:t>, </a:t>
            </a:r>
            <a:r>
              <a:rPr lang="en-US" dirty="0" err="1" smtClean="0"/>
              <a:t>end_date</a:t>
            </a:r>
            <a:r>
              <a:rPr lang="en-US" dirty="0" smtClean="0"/>
              <a:t>, unit)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Returns the time between two dates in months, days, or years</a:t>
            </a:r>
          </a:p>
          <a:p>
            <a:r>
              <a:rPr lang="en-US" dirty="0" smtClean="0"/>
              <a:t>Units are days, months, or year</a:t>
            </a:r>
          </a:p>
          <a:p>
            <a:pPr lvl="1"/>
            <a:r>
              <a:rPr lang="en-US" dirty="0" smtClean="0"/>
              <a:t>“D”, “M”, “Y”</a:t>
            </a:r>
          </a:p>
          <a:p>
            <a:r>
              <a:rPr lang="en-US" dirty="0" smtClean="0"/>
              <a:t>DATEDIF is known as a “compatibility” function</a:t>
            </a:r>
          </a:p>
          <a:p>
            <a:pPr lvl="1"/>
            <a:r>
              <a:rPr lang="en-US" dirty="0" smtClean="0"/>
              <a:t>Works in all versions of Excel, but doesn’t have a help menu</a:t>
            </a:r>
          </a:p>
          <a:p>
            <a:pPr lvl="1"/>
            <a:r>
              <a:rPr lang="en-US" dirty="0" smtClean="0"/>
              <a:t>“DATEDIF </a:t>
            </a:r>
            <a:r>
              <a:rPr lang="en-US" dirty="0"/>
              <a:t>is treated as the drunk cousin of the Formula family. Excel knows it lives a happy and useful life, but will not speak of it in polite conversation</a:t>
            </a:r>
            <a:r>
              <a:rPr lang="en-US" dirty="0" smtClean="0"/>
              <a:t>.” –Chip Pearson; exceljet.net</a:t>
            </a:r>
          </a:p>
        </p:txBody>
      </p:sp>
    </p:spTree>
    <p:extLst>
      <p:ext uri="{BB962C8B-B14F-4D97-AF65-F5344CB8AC3E}">
        <p14:creationId xmlns:p14="http://schemas.microsoft.com/office/powerpoint/2010/main" val="28190414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839" y="806824"/>
            <a:ext cx="10900269" cy="1479176"/>
          </a:xfrm>
        </p:spPr>
        <p:txBody>
          <a:bodyPr>
            <a:normAutofit/>
          </a:bodyPr>
          <a:lstStyle/>
          <a:p>
            <a:r>
              <a:rPr lang="en-US" dirty="0" smtClean="0"/>
              <a:t>DATEDIF(</a:t>
            </a:r>
            <a:r>
              <a:rPr lang="en-US" dirty="0" err="1" smtClean="0"/>
              <a:t>start_date</a:t>
            </a:r>
            <a:r>
              <a:rPr lang="en-US" dirty="0" smtClean="0"/>
              <a:t>, </a:t>
            </a:r>
            <a:r>
              <a:rPr lang="en-US" dirty="0" err="1" smtClean="0"/>
              <a:t>end_date</a:t>
            </a:r>
            <a:r>
              <a:rPr lang="en-US" dirty="0" smtClean="0"/>
              <a:t>, unit)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24</a:t>
            </a:r>
          </a:p>
          <a:p>
            <a:pPr lvl="1"/>
            <a:r>
              <a:rPr lang="en-US" smtClean="0"/>
              <a:t>731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3306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ADD: can use ‘+’ or SUM(number1, </a:t>
            </a:r>
            <a:r>
              <a:rPr lang="en-US" i="1" dirty="0" smtClean="0"/>
              <a:t>number2</a:t>
            </a:r>
            <a:r>
              <a:rPr lang="en-US" dirty="0" smtClean="0"/>
              <a:t>, …)</a:t>
            </a:r>
          </a:p>
          <a:p>
            <a:pPr lvl="1"/>
            <a:r>
              <a:rPr lang="en-US" dirty="0" smtClean="0"/>
              <a:t>Allows </a:t>
            </a:r>
            <a:r>
              <a:rPr lang="en-US" dirty="0"/>
              <a:t>you to add 2 or more numbers </a:t>
            </a:r>
            <a:r>
              <a:rPr lang="en-US" dirty="0" smtClean="0"/>
              <a:t>together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use cell </a:t>
            </a:r>
            <a:r>
              <a:rPr lang="en-US" dirty="0" smtClean="0"/>
              <a:t>references and arrays</a:t>
            </a:r>
          </a:p>
          <a:p>
            <a:r>
              <a:rPr lang="en-US" dirty="0" smtClean="0"/>
              <a:t>SUBTRACT: use ‘–’</a:t>
            </a:r>
          </a:p>
          <a:p>
            <a:r>
              <a:rPr lang="en-US" dirty="0" smtClean="0"/>
              <a:t>MULTIPY: can use ‘*’ or PRODUCT(number1, </a:t>
            </a:r>
            <a:r>
              <a:rPr lang="en-US" i="1" dirty="0" smtClean="0"/>
              <a:t>number2</a:t>
            </a:r>
            <a:r>
              <a:rPr lang="en-US" dirty="0" smtClean="0"/>
              <a:t>, …)</a:t>
            </a:r>
          </a:p>
          <a:p>
            <a:pPr lvl="1"/>
            <a:r>
              <a:rPr lang="en-US" dirty="0" smtClean="0"/>
              <a:t>Allows you to multiply 2 or more numbers together</a:t>
            </a:r>
          </a:p>
          <a:p>
            <a:pPr lvl="1"/>
            <a:r>
              <a:rPr lang="en-US" dirty="0" smtClean="0"/>
              <a:t>Can use cell references and arrays</a:t>
            </a:r>
          </a:p>
          <a:p>
            <a:r>
              <a:rPr lang="en-US" dirty="0" smtClean="0"/>
              <a:t>DIVIDE: use ‘/’</a:t>
            </a:r>
          </a:p>
        </p:txBody>
      </p:sp>
    </p:spTree>
    <p:extLst>
      <p:ext uri="{BB962C8B-B14F-4D97-AF65-F5344CB8AC3E}">
        <p14:creationId xmlns:p14="http://schemas.microsoft.com/office/powerpoint/2010/main" val="3531004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 answers</a:t>
            </a:r>
          </a:p>
          <a:p>
            <a:pPr lvl="1"/>
            <a:r>
              <a:rPr lang="en-US" dirty="0" smtClean="0"/>
              <a:t>Total Bananas bought: </a:t>
            </a:r>
            <a:r>
              <a:rPr lang="en-US" b="1" dirty="0" smtClean="0"/>
              <a:t>7</a:t>
            </a:r>
          </a:p>
          <a:p>
            <a:pPr lvl="1"/>
            <a:r>
              <a:rPr lang="en-US" dirty="0" smtClean="0"/>
              <a:t>Total fruit bought: </a:t>
            </a:r>
            <a:r>
              <a:rPr lang="en-US" b="1" dirty="0" smtClean="0"/>
              <a:t>27</a:t>
            </a:r>
          </a:p>
          <a:p>
            <a:pPr lvl="1"/>
            <a:r>
              <a:rPr lang="en-US" dirty="0" smtClean="0"/>
              <a:t>Total of apples and peaches: </a:t>
            </a:r>
            <a:r>
              <a:rPr lang="en-US" b="1" dirty="0" smtClean="0"/>
              <a:t>13</a:t>
            </a:r>
          </a:p>
          <a:p>
            <a:pPr lvl="1"/>
            <a:r>
              <a:rPr lang="en-US" dirty="0" smtClean="0"/>
              <a:t>Total cost of apples: </a:t>
            </a:r>
            <a:r>
              <a:rPr lang="en-US" b="1" dirty="0" smtClean="0"/>
              <a:t>$2.40</a:t>
            </a:r>
          </a:p>
          <a:p>
            <a:pPr lvl="1"/>
            <a:r>
              <a:rPr lang="en-US" dirty="0" smtClean="0"/>
              <a:t>Brought $20, how much change: </a:t>
            </a:r>
            <a:r>
              <a:rPr lang="en-US" b="1" dirty="0" smtClean="0"/>
              <a:t>$10.05</a:t>
            </a:r>
          </a:p>
        </p:txBody>
      </p:sp>
    </p:spTree>
    <p:extLst>
      <p:ext uri="{BB962C8B-B14F-4D97-AF65-F5344CB8AC3E}">
        <p14:creationId xmlns:p14="http://schemas.microsoft.com/office/powerpoint/2010/main" val="633442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COUNT(value1, value2, 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Returns the number </a:t>
            </a:r>
            <a:r>
              <a:rPr lang="en-US" dirty="0"/>
              <a:t>of cells </a:t>
            </a:r>
            <a:r>
              <a:rPr lang="en-US" dirty="0" smtClean="0"/>
              <a:t>that </a:t>
            </a:r>
            <a:r>
              <a:rPr lang="en-US" dirty="0"/>
              <a:t>have numbers in </a:t>
            </a:r>
            <a:r>
              <a:rPr lang="en-US" dirty="0" smtClean="0"/>
              <a:t>them</a:t>
            </a:r>
          </a:p>
          <a:p>
            <a:pPr lvl="1"/>
            <a:r>
              <a:rPr lang="en-US" dirty="0" smtClean="0"/>
              <a:t>Value can be items, cell references, or ranges</a:t>
            </a:r>
          </a:p>
        </p:txBody>
      </p:sp>
    </p:spTree>
    <p:extLst>
      <p:ext uri="{BB962C8B-B14F-4D97-AF65-F5344CB8AC3E}">
        <p14:creationId xmlns:p14="http://schemas.microsoft.com/office/powerpoint/2010/main" val="3292779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COUNT(value1, value2, 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</a:p>
          <a:p>
            <a:pPr lvl="1"/>
            <a:r>
              <a:rPr lang="en-US" dirty="0" smtClean="0"/>
              <a:t>Number: </a:t>
            </a:r>
            <a:r>
              <a:rPr lang="en-US" b="1" dirty="0" smtClean="0"/>
              <a:t>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33797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COUNTA(value1, </a:t>
            </a:r>
            <a:r>
              <a:rPr lang="en-US" i="1" dirty="0" smtClean="0"/>
              <a:t>value2</a:t>
            </a:r>
            <a:r>
              <a:rPr lang="en-US" dirty="0" smtClean="0"/>
              <a:t>, 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Returns the </a:t>
            </a:r>
            <a:r>
              <a:rPr lang="en-US" dirty="0"/>
              <a:t>number of </a:t>
            </a:r>
            <a:r>
              <a:rPr lang="en-US" dirty="0" smtClean="0"/>
              <a:t>cells containing numbers, text, formulas/functions, and empty text (““)</a:t>
            </a:r>
          </a:p>
          <a:p>
            <a:r>
              <a:rPr lang="en-US" dirty="0" smtClean="0"/>
              <a:t>Does not count empty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33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COUNTA(value1, </a:t>
            </a:r>
            <a:r>
              <a:rPr lang="en-US" i="1" dirty="0" smtClean="0"/>
              <a:t>value2</a:t>
            </a:r>
            <a:r>
              <a:rPr lang="en-US" dirty="0" smtClean="0"/>
              <a:t>, 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</a:p>
          <a:p>
            <a:pPr lvl="1"/>
            <a:r>
              <a:rPr lang="en-US" dirty="0" smtClean="0"/>
              <a:t>Number: </a:t>
            </a:r>
            <a:r>
              <a:rPr lang="en-US" b="1" dirty="0" smtClean="0"/>
              <a:t>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11601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AVERAGE(value1, </a:t>
            </a:r>
            <a:r>
              <a:rPr lang="en-US" i="1" dirty="0"/>
              <a:t>value2</a:t>
            </a:r>
            <a:r>
              <a:rPr lang="en-US" dirty="0"/>
              <a:t>, 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Returns the average of a group of supplied numbers</a:t>
            </a:r>
          </a:p>
          <a:p>
            <a:pPr lvl="1"/>
            <a:r>
              <a:rPr lang="en-US" dirty="0" smtClean="0"/>
              <a:t>Excel adds the numbers together and divides by the total number of numbers</a:t>
            </a:r>
          </a:p>
          <a:p>
            <a:r>
              <a:rPr lang="en-US" dirty="0" smtClean="0"/>
              <a:t>The function will automatically ignore empty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491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1580</TotalTime>
  <Words>873</Words>
  <Application>Microsoft Office PowerPoint</Application>
  <PresentationFormat>Widescreen</PresentationFormat>
  <Paragraphs>152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Century Gothic</vt:lpstr>
      <vt:lpstr>Vapor Trail</vt:lpstr>
      <vt:lpstr>If, Ands and Buts of Excel</vt:lpstr>
      <vt:lpstr>Formulas of Excel</vt:lpstr>
      <vt:lpstr>Basic Math</vt:lpstr>
      <vt:lpstr>Basic Math</vt:lpstr>
      <vt:lpstr>COUNT(value1, value2, …)</vt:lpstr>
      <vt:lpstr>COUNT(value1, value2, …)</vt:lpstr>
      <vt:lpstr>COUNTA(value1, value2, …)</vt:lpstr>
      <vt:lpstr>COUNTA(value1, value2, …)</vt:lpstr>
      <vt:lpstr>AVERAGE(value1, value2, …)</vt:lpstr>
      <vt:lpstr>AVERAGE(value1, value2, …)</vt:lpstr>
      <vt:lpstr>MIN(array) MAX(array)</vt:lpstr>
      <vt:lpstr>MIN(array) MAX(array)</vt:lpstr>
      <vt:lpstr>IF(logical_test, value_if_true, value_if_false)</vt:lpstr>
      <vt:lpstr>IF(logical_test, value_if_true, value_if_false)</vt:lpstr>
      <vt:lpstr>Nested IF statements</vt:lpstr>
      <vt:lpstr>Nested IF statements</vt:lpstr>
      <vt:lpstr>NOW( ) TODAY( )</vt:lpstr>
      <vt:lpstr>NOW( ) TODAY( )</vt:lpstr>
      <vt:lpstr>MONTH(date) DAY(date) YEAR(date)</vt:lpstr>
      <vt:lpstr>AND(logical1, [logical2], …) OR(logical1, [logical2], …)</vt:lpstr>
      <vt:lpstr>AND(logical1, [logical2], …) OR(logical1, [logical2], …)</vt:lpstr>
      <vt:lpstr>AND(logical1, [logical2], …) OR(logical1, [logical2], …)</vt:lpstr>
      <vt:lpstr>WORKDAY(start_date, days, [holidays])</vt:lpstr>
      <vt:lpstr>WORKDAY(start_date, days, [holidays])</vt:lpstr>
      <vt:lpstr>NETWORKDAYS(start_date, end_date, [holidays])</vt:lpstr>
      <vt:lpstr>NETWORKDAYS(start_date, end_date, [holidays])</vt:lpstr>
      <vt:lpstr>DATEDIF(start_date, end_date, unit)</vt:lpstr>
      <vt:lpstr>DATEDIF(start_date, end_date, unit)</vt:lpstr>
    </vt:vector>
  </TitlesOfParts>
  <Company>Utah State Office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Basics</dc:title>
  <dc:creator>Little, Adam</dc:creator>
  <cp:lastModifiedBy>Little, Adam</cp:lastModifiedBy>
  <cp:revision>86</cp:revision>
  <dcterms:created xsi:type="dcterms:W3CDTF">2016-05-12T20:19:40Z</dcterms:created>
  <dcterms:modified xsi:type="dcterms:W3CDTF">2018-02-15T21:40:08Z</dcterms:modified>
</cp:coreProperties>
</file>